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92" r:id="rId5"/>
    <p:sldId id="284" r:id="rId6"/>
    <p:sldId id="283" r:id="rId7"/>
    <p:sldId id="282" r:id="rId8"/>
    <p:sldId id="291" r:id="rId9"/>
    <p:sldId id="316" r:id="rId10"/>
    <p:sldId id="317" r:id="rId11"/>
    <p:sldId id="293" r:id="rId12"/>
    <p:sldId id="294" r:id="rId13"/>
    <p:sldId id="290" r:id="rId14"/>
    <p:sldId id="309" r:id="rId15"/>
    <p:sldId id="308" r:id="rId16"/>
    <p:sldId id="281" r:id="rId17"/>
    <p:sldId id="299" r:id="rId18"/>
    <p:sldId id="289" r:id="rId19"/>
    <p:sldId id="318" r:id="rId20"/>
    <p:sldId id="288" r:id="rId21"/>
    <p:sldId id="307" r:id="rId22"/>
    <p:sldId id="310" r:id="rId23"/>
    <p:sldId id="312" r:id="rId24"/>
    <p:sldId id="313" r:id="rId25"/>
    <p:sldId id="314" r:id="rId26"/>
    <p:sldId id="311" r:id="rId27"/>
    <p:sldId id="315" r:id="rId28"/>
    <p:sldId id="306" r:id="rId29"/>
  </p:sldIdLst>
  <p:sldSz cx="12192000" cy="6858000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4CD839-F674-C231-4A26-AB3E8494C2C1}" v="48" dt="2020-05-27T12:26:13.788"/>
    <p1510:client id="{C885A4E9-B21B-8350-632E-53D5BCA60BFF}" v="4" dt="2020-05-19T12:15:33.946"/>
    <p1510:client id="{F15DE611-9EDD-4101-98B5-409EAC005A9B}" v="95" dt="2020-05-19T12:07:40.1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13-8-2020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750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13-8-2020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014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13-8-2020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329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13-8-2020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019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13-8-2020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10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13-8-2020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392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13-8-2020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602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13-8-2020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429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13-8-2020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882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43559A6-DDF5-4507-BDF9-F03D1F4BF290}" type="datetimeFigureOut">
              <a:rPr lang="nl-NL" smtClean="0"/>
              <a:t>13-8-2020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467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13-8-2020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995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43559A6-DDF5-4507-BDF9-F03D1F4BF290}" type="datetimeFigureOut">
              <a:rPr lang="nl-NL" smtClean="0"/>
              <a:t>13-8-2020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8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nergievoordrenthe.nl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20B10EC8-9F62-4451-9004-0F36A5C424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40" r="-1" b="5277"/>
          <a:stretch/>
        </p:blipFill>
        <p:spPr>
          <a:xfrm>
            <a:off x="629335" y="979713"/>
            <a:ext cx="11562665" cy="4093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651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29B00A-1EE4-4840-B350-BFEE7E14C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559131"/>
          </a:xfrm>
        </p:spPr>
        <p:txBody>
          <a:bodyPr/>
          <a:lstStyle/>
          <a:p>
            <a:r>
              <a:rPr lang="nl-NL" b="1" dirty="0"/>
              <a:t>			  </a:t>
            </a:r>
            <a:r>
              <a:rPr lang="nl-NL" sz="4000" b="1" dirty="0"/>
              <a:t>Concept RES regio Drenthe</a:t>
            </a:r>
            <a:endParaRPr lang="nl-NL" sz="4400" b="1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C4D7D75-60CE-4945-A167-D3DF32C675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63783" y="1845735"/>
            <a:ext cx="10556044" cy="4334348"/>
          </a:xfrm>
        </p:spPr>
        <p:txBody>
          <a:bodyPr>
            <a:noAutofit/>
          </a:bodyPr>
          <a:lstStyle/>
          <a:p>
            <a:endParaRPr lang="nl-NL" sz="1100" dirty="0"/>
          </a:p>
          <a:p>
            <a:r>
              <a:rPr lang="nl-NL" sz="2800" dirty="0"/>
              <a:t>Hoofdstukken: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E</a:t>
            </a:r>
            <a:r>
              <a:rPr lang="nl-NL" sz="2800" dirty="0">
                <a:cs typeface="Arial" panose="020B0604020202020204" pitchFamily="34" charset="0"/>
              </a:rPr>
              <a:t>én regio</a:t>
            </a:r>
            <a:endParaRPr lang="nl-NL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Maatschappelijke betrokkenheid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Elektriciteit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Regionale structuur warmte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Zorgvuldig ruimtegebruik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Energie-infrastructuur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CDC5764D-8F17-4BFA-93DF-DE76A978A99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673946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808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589D47-BD12-4C89-932B-29450CBD3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711092" cy="1559130"/>
          </a:xfrm>
        </p:spPr>
        <p:txBody>
          <a:bodyPr>
            <a:normAutofit fontScale="90000"/>
          </a:bodyPr>
          <a:lstStyle/>
          <a:p>
            <a:r>
              <a:rPr lang="nl-NL" b="1" dirty="0"/>
              <a:t>				</a:t>
            </a:r>
            <a:br>
              <a:rPr lang="nl-NL" b="1" dirty="0"/>
            </a:br>
            <a:br>
              <a:rPr lang="nl-NL" b="1" dirty="0"/>
            </a:br>
            <a:r>
              <a:rPr lang="nl-NL" b="1" dirty="0"/>
              <a:t>				</a:t>
            </a:r>
            <a:r>
              <a:rPr lang="nl-NL" sz="53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E</a:t>
            </a:r>
            <a:r>
              <a:rPr lang="nl-NL" sz="5300" b="1" dirty="0">
                <a:solidFill>
                  <a:prstClr val="black">
                    <a:lumMod val="75000"/>
                    <a:lumOff val="25000"/>
                  </a:prstClr>
                </a:solidFill>
                <a:cs typeface="Arial" panose="020B0604020202020204" pitchFamily="34" charset="0"/>
              </a:rPr>
              <a:t>én regio</a:t>
            </a:r>
            <a:br>
              <a:rPr lang="nl-NL" sz="6000" dirty="0"/>
            </a:b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0D37548-D3DC-4FBB-8CB3-0113F0FB3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00727" y="1845734"/>
            <a:ext cx="10607645" cy="4428941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99CB38"/>
              </a:buClr>
            </a:pPr>
            <a:r>
              <a:rPr lang="nl-NL" sz="3600" dirty="0">
                <a:solidFill>
                  <a:prstClr val="black"/>
                </a:solidFill>
              </a:rPr>
              <a:t>Overheden en maatschappelijke partners werken gelijkwaardig samen</a:t>
            </a:r>
          </a:p>
          <a:p>
            <a:pPr lvl="0">
              <a:buClr>
                <a:srgbClr val="99CB38"/>
              </a:buClr>
            </a:pPr>
            <a:endParaRPr lang="nl-NL" sz="1100" dirty="0">
              <a:solidFill>
                <a:prstClr val="black"/>
              </a:solidFill>
            </a:endParaRPr>
          </a:p>
          <a:p>
            <a:pPr lvl="0">
              <a:buClr>
                <a:srgbClr val="99CB38"/>
              </a:buClr>
            </a:pPr>
            <a:r>
              <a:rPr lang="nl-NL" sz="3600" dirty="0">
                <a:solidFill>
                  <a:schemeClr val="tx1"/>
                </a:solidFill>
              </a:rPr>
              <a:t>Structurele samenwerking in de toekomst</a:t>
            </a:r>
          </a:p>
          <a:p>
            <a:pPr lvl="0">
              <a:buClr>
                <a:srgbClr val="99CB38"/>
              </a:buClr>
            </a:pPr>
            <a:endParaRPr lang="nl-NL" sz="1100" dirty="0">
              <a:solidFill>
                <a:prstClr val="black"/>
              </a:solidFill>
            </a:endParaRPr>
          </a:p>
          <a:p>
            <a:r>
              <a:rPr lang="nl-NL" sz="3600" dirty="0">
                <a:solidFill>
                  <a:schemeClr val="tx1"/>
                </a:solidFill>
              </a:rPr>
              <a:t>Gemeenten aan zet om ambities samen met samenleving te realiseren</a:t>
            </a:r>
          </a:p>
          <a:p>
            <a:endParaRPr lang="nl-NL" sz="1200" dirty="0">
              <a:solidFill>
                <a:schemeClr val="tx1"/>
              </a:solidFill>
            </a:endParaRPr>
          </a:p>
          <a:p>
            <a:r>
              <a:rPr lang="nl-NL" sz="3600" dirty="0">
                <a:solidFill>
                  <a:schemeClr val="tx1"/>
                </a:solidFill>
              </a:rPr>
              <a:t>Regionaal samen optrekken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38D47843-BF0D-4BE0-8504-DC1F1322456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911" y="417070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864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589D47-BD12-4C89-932B-29450CBD3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0"/>
            <a:ext cx="10711092" cy="1845734"/>
          </a:xfrm>
        </p:spPr>
        <p:txBody>
          <a:bodyPr>
            <a:normAutofit fontScale="90000"/>
          </a:bodyPr>
          <a:lstStyle/>
          <a:p>
            <a:r>
              <a:rPr lang="nl-NL" b="1" dirty="0"/>
              <a:t>				</a:t>
            </a:r>
            <a:br>
              <a:rPr lang="nl-NL" b="1" dirty="0"/>
            </a:br>
            <a:br>
              <a:rPr lang="nl-NL" b="1" dirty="0"/>
            </a:br>
            <a:r>
              <a:rPr lang="nl-NL" b="1" dirty="0"/>
              <a:t>				</a:t>
            </a:r>
            <a:br>
              <a:rPr lang="nl-NL" b="1" dirty="0"/>
            </a:br>
            <a:r>
              <a:rPr lang="nl-NL" b="1" dirty="0"/>
              <a:t>		</a:t>
            </a:r>
            <a:br>
              <a:rPr lang="nl-NL" b="1" dirty="0"/>
            </a:br>
            <a:br>
              <a:rPr lang="nl-NL" b="1" dirty="0"/>
            </a:br>
            <a:br>
              <a:rPr lang="nl-NL" b="1" dirty="0"/>
            </a:br>
            <a:r>
              <a:rPr lang="nl-NL" b="1" dirty="0"/>
              <a:t>				</a:t>
            </a:r>
            <a:br>
              <a:rPr lang="nl-NL" b="1" dirty="0"/>
            </a:br>
            <a:br>
              <a:rPr lang="nl-NL" b="1" dirty="0"/>
            </a:br>
            <a:r>
              <a:rPr lang="nl-NL" b="1" dirty="0"/>
              <a:t>			   </a:t>
            </a:r>
            <a:br>
              <a:rPr lang="nl-NL" b="1" dirty="0"/>
            </a:br>
            <a:r>
              <a:rPr lang="nl-NL" b="1" dirty="0"/>
              <a:t>			 	</a:t>
            </a:r>
            <a:br>
              <a:rPr lang="nl-NL" b="1" dirty="0"/>
            </a:br>
            <a:r>
              <a:rPr lang="nl-NL" b="1" dirty="0"/>
              <a:t>			</a:t>
            </a:r>
            <a:r>
              <a:rPr lang="nl-NL" sz="4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Maatschappelijke betrokkenheid</a:t>
            </a:r>
            <a:r>
              <a:rPr lang="nl-NL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		</a:t>
            </a:r>
            <a:br>
              <a:rPr lang="nl-NL" sz="6000" dirty="0"/>
            </a:b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0D37548-D3DC-4FBB-8CB3-0113F0FB3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00727" y="1845734"/>
            <a:ext cx="10607645" cy="4428941"/>
          </a:xfrm>
        </p:spPr>
        <p:txBody>
          <a:bodyPr>
            <a:normAutofit lnSpcReduction="10000"/>
          </a:bodyPr>
          <a:lstStyle/>
          <a:p>
            <a:r>
              <a:rPr lang="nl-NL" sz="3200" dirty="0">
                <a:solidFill>
                  <a:schemeClr val="tx1"/>
                </a:solidFill>
                <a:ea typeface="Times New Roman" panose="02020603050405020304" pitchFamily="18" charset="0"/>
                <a:cs typeface="RobotoSlab-Regular"/>
              </a:rPr>
              <a:t>Maatschappelijke betrokkenheid voorwaarde </a:t>
            </a:r>
          </a:p>
          <a:p>
            <a:pPr marL="384048" lvl="2" indent="0">
              <a:buNone/>
            </a:pPr>
            <a:endParaRPr lang="nl-NL" sz="3200" dirty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nl-NL" sz="3200" dirty="0">
                <a:solidFill>
                  <a:schemeClr val="tx1"/>
                </a:solidFill>
              </a:rPr>
              <a:t> Gemeenten verantwoordelijk voor communicatie en participatie: inwoners denken en doen mee, hebben zelf regie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NL" sz="3200" dirty="0">
                <a:solidFill>
                  <a:schemeClr val="tx1"/>
                </a:solidFill>
              </a:rPr>
              <a:t> Lokaal eigendom: </a:t>
            </a:r>
            <a:r>
              <a:rPr lang="nl-NL" sz="3200" dirty="0">
                <a:solidFill>
                  <a:schemeClr val="tx1"/>
                </a:solidFill>
                <a:ea typeface="Times New Roman" panose="02020603050405020304" pitchFamily="18" charset="0"/>
                <a:cs typeface="RobotoSlab-Regular"/>
              </a:rPr>
              <a:t>financiële opbrengsten (deels) ten goede aan directe omgeving -&gt; streven 50%</a:t>
            </a:r>
          </a:p>
          <a:p>
            <a:pPr marL="384048" lvl="2" indent="0">
              <a:buNone/>
            </a:pPr>
            <a:endParaRPr lang="nl-NL" sz="3200" dirty="0">
              <a:solidFill>
                <a:schemeClr val="tx1"/>
              </a:solidFill>
              <a:ea typeface="Times New Roman" panose="02020603050405020304" pitchFamily="18" charset="0"/>
              <a:cs typeface="RobotoSlab-Regular"/>
            </a:endParaRPr>
          </a:p>
          <a:p>
            <a:pPr marL="384048" lvl="2" indent="0">
              <a:buNone/>
            </a:pPr>
            <a:r>
              <a:rPr lang="nl-NL" sz="3200" dirty="0">
                <a:solidFill>
                  <a:schemeClr val="tx1"/>
                </a:solidFill>
                <a:ea typeface="Times New Roman" panose="02020603050405020304" pitchFamily="18" charset="0"/>
                <a:cs typeface="RobotoSlab-Regular"/>
              </a:rPr>
              <a:t>			</a:t>
            </a:r>
            <a:r>
              <a:rPr lang="nl-NL" sz="3200" b="1" dirty="0">
                <a:solidFill>
                  <a:schemeClr val="tx1"/>
                </a:solidFill>
                <a:ea typeface="Times New Roman" panose="02020603050405020304" pitchFamily="18" charset="0"/>
                <a:cs typeface="RobotoSlab-Regular"/>
              </a:rPr>
              <a:t>Energiecoöperaties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nl-NL" sz="3200" dirty="0">
              <a:solidFill>
                <a:schemeClr val="tx1"/>
              </a:solidFill>
              <a:ea typeface="Times New Roman" panose="02020603050405020304" pitchFamily="18" charset="0"/>
              <a:cs typeface="RobotoSlab-Regular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nl-NL" sz="3200" dirty="0">
              <a:solidFill>
                <a:schemeClr val="tx1"/>
              </a:solidFill>
            </a:endParaRP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38D47843-BF0D-4BE0-8504-DC1F1322456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382867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213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6B80C4-EF3E-48B6-B95A-5192FBC80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			 	Elektriciteit				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302594D-0204-461D-97E4-FF62E2873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73018" y="1845735"/>
            <a:ext cx="9982662" cy="4023360"/>
          </a:xfrm>
        </p:spPr>
        <p:txBody>
          <a:bodyPr>
            <a:normAutofit lnSpcReduction="10000"/>
          </a:bodyPr>
          <a:lstStyle/>
          <a:p>
            <a:r>
              <a:rPr lang="nl-NL" sz="4800" b="1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Landelijke opgave</a:t>
            </a:r>
            <a:endParaRPr lang="nl-NL" sz="4000" dirty="0"/>
          </a:p>
          <a:p>
            <a:r>
              <a:rPr lang="nl-NL" sz="4000" dirty="0"/>
              <a:t>Tenminste 35 </a:t>
            </a:r>
            <a:r>
              <a:rPr lang="nl-NL" sz="4000" dirty="0" err="1"/>
              <a:t>TWh</a:t>
            </a:r>
            <a:r>
              <a:rPr lang="nl-NL" sz="4000" dirty="0"/>
              <a:t> hernieuwbare elektriciteitsopwekking op land in 2030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4000" dirty="0"/>
              <a:t> wind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4000" dirty="0"/>
              <a:t> zon</a:t>
            </a:r>
          </a:p>
          <a:p>
            <a:pPr marL="0" indent="0">
              <a:buNone/>
            </a:pPr>
            <a:r>
              <a:rPr lang="nl-NL" sz="3200" dirty="0"/>
              <a:t>      zonne-energie ondergrens 15 kW </a:t>
            </a:r>
          </a:p>
          <a:p>
            <a:pPr marL="0" indent="0">
              <a:buNone/>
            </a:pPr>
            <a:endParaRPr lang="nl-NL" sz="4000" dirty="0"/>
          </a:p>
          <a:p>
            <a:endParaRPr lang="nl-NL" sz="4000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BCD44B64-7749-480F-A82F-F3465EA9E61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018" y="448905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911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589D47-BD12-4C89-932B-29450CBD3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711092" cy="1559130"/>
          </a:xfrm>
        </p:spPr>
        <p:txBody>
          <a:bodyPr>
            <a:normAutofit/>
          </a:bodyPr>
          <a:lstStyle/>
          <a:p>
            <a:r>
              <a:rPr lang="nl-NL" b="1" dirty="0"/>
              <a:t>				Elektriciteit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0D37548-D3DC-4FBB-8CB3-0113F0FB3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00727" y="1845734"/>
            <a:ext cx="10607645" cy="4428941"/>
          </a:xfrm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r>
              <a:rPr lang="nl-NL" sz="3600" b="1" dirty="0"/>
              <a:t>Bijdrage regio Drenthe:</a:t>
            </a:r>
          </a:p>
          <a:p>
            <a:r>
              <a:rPr lang="nl-NL" sz="3600" b="1" dirty="0"/>
              <a:t>3,45 </a:t>
            </a:r>
            <a:r>
              <a:rPr lang="nl-NL" sz="3600" b="1" dirty="0" err="1"/>
              <a:t>TWh</a:t>
            </a:r>
            <a:r>
              <a:rPr lang="nl-NL" sz="3600" b="1" dirty="0"/>
              <a:t> </a:t>
            </a:r>
            <a:r>
              <a:rPr lang="nl-NL" sz="3600" dirty="0"/>
              <a:t>– 25% energieverbruik regio Drenthe</a:t>
            </a:r>
          </a:p>
          <a:p>
            <a:pPr marL="201168" lvl="1" indent="0">
              <a:buNone/>
            </a:pPr>
            <a:r>
              <a:rPr lang="nl-NL" sz="3400" dirty="0"/>
              <a:t>		  – 10% landelijke opgave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600" dirty="0"/>
              <a:t> gerealiseerde projecten, vergunde projecten,  projecten in vergunningsfase -&gt; 58%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600" dirty="0"/>
              <a:t> gemeentelijke ambities -&gt; 42%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38D47843-BF0D-4BE0-8504-DC1F1322456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718744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588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A68B5C-6786-4158-942C-AD5943F24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845338" cy="1551553"/>
          </a:xfrm>
        </p:spPr>
        <p:txBody>
          <a:bodyPr>
            <a:normAutofit/>
          </a:bodyPr>
          <a:lstStyle/>
          <a:p>
            <a:r>
              <a:rPr lang="nl-NL" b="1" dirty="0"/>
              <a:t>			  Elektriciteit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CA56D7F-A031-4213-8005-02C192C4FF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1491" y="2105891"/>
            <a:ext cx="10510982" cy="3710869"/>
          </a:xfrm>
        </p:spPr>
        <p:txBody>
          <a:bodyPr>
            <a:normAutofit/>
          </a:bodyPr>
          <a:lstStyle/>
          <a:p>
            <a:endParaRPr lang="nl-NL" sz="4000" dirty="0"/>
          </a:p>
          <a:p>
            <a:pPr marL="0" indent="0">
              <a:buNone/>
            </a:pPr>
            <a:endParaRPr lang="nl-NL" sz="4000" dirty="0"/>
          </a:p>
          <a:p>
            <a:endParaRPr lang="nl-NL" sz="4000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1445DF2B-D405-4C03-A7F6-3436AAC96B4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758156"/>
            <a:ext cx="2817886" cy="1080000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38E195AF-6852-4752-891E-E50117C56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1584" y="504136"/>
            <a:ext cx="7068925" cy="584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70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589D47-BD12-4C89-932B-29450CBD3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711092" cy="1559130"/>
          </a:xfrm>
        </p:spPr>
        <p:txBody>
          <a:bodyPr>
            <a:normAutofit/>
          </a:bodyPr>
          <a:lstStyle/>
          <a:p>
            <a:r>
              <a:rPr lang="nl-NL" b="1" dirty="0"/>
              <a:t>				Elektriciteit</a:t>
            </a:r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38D47843-BF0D-4BE0-8504-DC1F1322456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718744"/>
            <a:ext cx="2817886" cy="1080000"/>
          </a:xfrm>
          <a:prstGeom prst="rect">
            <a:avLst/>
          </a:prstGeom>
        </p:spPr>
      </p:pic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id="{791D4A27-45A5-4B12-9E9E-9D6103E1559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12969" y="286604"/>
            <a:ext cx="7317918" cy="58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408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BAA78A-03A4-40A8-A2D6-85E4CF6FA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304801"/>
            <a:ext cx="10789921" cy="1426959"/>
          </a:xfrm>
        </p:spPr>
        <p:txBody>
          <a:bodyPr>
            <a:normAutofit/>
          </a:bodyPr>
          <a:lstStyle/>
          <a:p>
            <a:r>
              <a:rPr lang="nl-NL" b="1" dirty="0"/>
              <a:t>			</a:t>
            </a:r>
            <a:r>
              <a:rPr lang="nl-NL" sz="4000" b="1" dirty="0"/>
              <a:t>Landelijke opgave Gebouwde omgeving</a:t>
            </a:r>
            <a:endParaRPr lang="nl-NL" sz="3600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8DD0C5C-AD18-4268-BCBF-81CB52419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09964" y="1856509"/>
            <a:ext cx="10677237" cy="485960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Voor 2030 1,5 miljoen woningen en andere gebouwen geïsoleerd en voorzien duurzame warmte en schone elektriciteit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Voor 2050 7 miljoen huizen en 1 miljoen gebouwen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Gemeenten regierol in lokale warmtetransitie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Transitievisie Warmte (TVW); plannen isoleren en/of aardgasvrij maken woningen en gebouwen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TVW basis Uitvoeringsplan (op buurt- of wijkniveau)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</a:t>
            </a:r>
            <a:r>
              <a:rPr lang="nl-NL" sz="2800" dirty="0" err="1"/>
              <a:t>TVW’s</a:t>
            </a:r>
            <a:r>
              <a:rPr lang="nl-NL" sz="2800" dirty="0"/>
              <a:t> en Uitvoeringsplannen input Regionale Structuur Warmte als onderdeel RES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E63BC586-38FA-4979-AB6C-D8EA88567D1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79" y="651760"/>
            <a:ext cx="281788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445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C40212-85EC-4D06-A716-89BE1AEF9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				</a:t>
            </a:r>
            <a:r>
              <a:rPr lang="nl-NL" b="1" dirty="0"/>
              <a:t>Warmte Concept RES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67909F-2C03-48D6-B3F6-C57511DDC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34993"/>
          </a:xfrm>
        </p:spPr>
        <p:txBody>
          <a:bodyPr>
            <a:normAutofit/>
          </a:bodyPr>
          <a:lstStyle/>
          <a:p>
            <a:endParaRPr lang="nl-NL" sz="4000" dirty="0">
              <a:solidFill>
                <a:schemeClr val="tx1"/>
              </a:solidFill>
            </a:endParaRPr>
          </a:p>
          <a:p>
            <a:r>
              <a:rPr lang="nl-NL" sz="4000" dirty="0">
                <a:solidFill>
                  <a:schemeClr val="tx1"/>
                </a:solidFill>
              </a:rPr>
              <a:t>Verbruik energie RES-regio Drenthe: 14,3 </a:t>
            </a:r>
            <a:r>
              <a:rPr lang="nl-NL" sz="4000" dirty="0" err="1">
                <a:solidFill>
                  <a:schemeClr val="tx1"/>
                </a:solidFill>
              </a:rPr>
              <a:t>TWh</a:t>
            </a:r>
            <a:r>
              <a:rPr lang="nl-NL" sz="4000" dirty="0">
                <a:solidFill>
                  <a:schemeClr val="tx1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4000" dirty="0">
                <a:solidFill>
                  <a:schemeClr val="tx1"/>
                </a:solidFill>
              </a:rPr>
              <a:t> 50% verwarmen van gebouwen met aardgas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4000" dirty="0">
                <a:solidFill>
                  <a:schemeClr val="tx1"/>
                </a:solidFill>
              </a:rPr>
              <a:t> 2,7 </a:t>
            </a:r>
            <a:r>
              <a:rPr lang="nl-NL" sz="4000" dirty="0" err="1">
                <a:solidFill>
                  <a:schemeClr val="tx1"/>
                </a:solidFill>
              </a:rPr>
              <a:t>TWh</a:t>
            </a:r>
            <a:r>
              <a:rPr lang="nl-NL" sz="4000" dirty="0">
                <a:solidFill>
                  <a:schemeClr val="tx1"/>
                </a:solidFill>
              </a:rPr>
              <a:t> elektriciteit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4000" dirty="0">
                <a:solidFill>
                  <a:schemeClr val="tx1"/>
                </a:solidFill>
              </a:rPr>
              <a:t> 4,4 </a:t>
            </a:r>
            <a:r>
              <a:rPr lang="nl-NL" sz="4000" dirty="0" err="1">
                <a:solidFill>
                  <a:schemeClr val="tx1"/>
                </a:solidFill>
              </a:rPr>
              <a:t>TWh</a:t>
            </a:r>
            <a:r>
              <a:rPr lang="nl-NL" sz="4000" dirty="0">
                <a:solidFill>
                  <a:schemeClr val="tx1"/>
                </a:solidFill>
              </a:rPr>
              <a:t> mobiliteit</a:t>
            </a:r>
          </a:p>
        </p:txBody>
      </p:sp>
      <p:pic>
        <p:nvPicPr>
          <p:cNvPr id="4" name="Tijdelijke aanduiding voor inhoud 4">
            <a:extLst>
              <a:ext uri="{FF2B5EF4-FFF2-40B4-BE49-F238E27FC236}">
                <a16:creationId xmlns:a16="http://schemas.microsoft.com/office/drawing/2014/main" id="{978FF335-8C63-4B7B-B363-B87AAD2D5FC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758156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9851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3E8686-AA59-4BA3-96BE-1F258E115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48378"/>
          </a:xfrm>
        </p:spPr>
        <p:txBody>
          <a:bodyPr/>
          <a:lstStyle/>
          <a:p>
            <a:r>
              <a:rPr lang="nl-NL" b="1" dirty="0"/>
              <a:t>			 Warmte Concept RES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AFBBA00-3454-4017-8140-1A49DEFF1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1" y="1845735"/>
            <a:ext cx="10557682" cy="4023360"/>
          </a:xfrm>
        </p:spPr>
        <p:txBody>
          <a:bodyPr>
            <a:normAutofit fontScale="77500" lnSpcReduction="20000"/>
          </a:bodyPr>
          <a:lstStyle/>
          <a:p>
            <a:endParaRPr lang="nl-NL" sz="41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nl-NL" sz="4100" dirty="0">
                <a:solidFill>
                  <a:schemeClr val="tx1"/>
                </a:solidFill>
              </a:rPr>
              <a:t> warmtevraag geïnventariseerd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4100" dirty="0">
                <a:solidFill>
                  <a:schemeClr val="tx1"/>
                </a:solidFill>
              </a:rPr>
              <a:t> beschikbare, regionale warmtebronnen in kaart gebracht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3600" dirty="0">
                <a:solidFill>
                  <a:schemeClr val="tx1"/>
                </a:solidFill>
              </a:rPr>
              <a:t> geothermie (warmtebronnen die kilometers diep zijn)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3600" dirty="0">
                <a:solidFill>
                  <a:schemeClr val="tx1"/>
                </a:solidFill>
              </a:rPr>
              <a:t> </a:t>
            </a:r>
            <a:r>
              <a:rPr lang="nl-NL" sz="3600" dirty="0" err="1">
                <a:solidFill>
                  <a:schemeClr val="tx1"/>
                </a:solidFill>
              </a:rPr>
              <a:t>aquathermie</a:t>
            </a:r>
            <a:r>
              <a:rPr lang="nl-NL" sz="3600" dirty="0">
                <a:solidFill>
                  <a:schemeClr val="tx1"/>
                </a:solidFill>
              </a:rPr>
              <a:t> (oppervlaktewater, riool- en afvalwater) bodemenergie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3600" dirty="0">
                <a:solidFill>
                  <a:schemeClr val="tx1"/>
                </a:solidFill>
              </a:rPr>
              <a:t> restwarmte (bijvoorbeeld vanuit de industrie)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3600" dirty="0">
                <a:solidFill>
                  <a:schemeClr val="tx1"/>
                </a:solidFill>
              </a:rPr>
              <a:t> biomassa (houtsnippers, groenafval)</a:t>
            </a:r>
            <a:endParaRPr lang="nl-NL" sz="3600" b="1" dirty="0">
              <a:solidFill>
                <a:schemeClr val="tx1"/>
              </a:solidFill>
            </a:endParaRP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8ABB306A-BC65-46E2-83EC-4FA8CB5BB69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654981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723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6D75EE5-57FF-4D1E-B105-A6036B0FE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913828F-06C6-4172-B0DE-BAB0120201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CB2A3A6-962C-4D7A-8272-EDEDD881F0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1348D5E-A2F9-4457-85D6-EF33B01C1B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88AA9CB-21B6-40CA-A6DC-1261D3FD5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999" y="4550229"/>
            <a:ext cx="10909073" cy="105765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Regio Drenthe </a:t>
            </a:r>
            <a:r>
              <a:rPr lang="en-US" sz="47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één</a:t>
            </a:r>
            <a:r>
              <a:rPr lang="en-US" sz="4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van 30 RES-</a:t>
            </a:r>
            <a:r>
              <a:rPr lang="en-US" sz="47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regio’s</a:t>
            </a:r>
            <a:r>
              <a:rPr lang="en-US" sz="4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Nederland</a:t>
            </a:r>
            <a:endParaRPr lang="en-US" sz="4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4612BEAC-2AD5-4EF1-81AC-FAF122788FD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72" y="1431118"/>
            <a:ext cx="5131653" cy="1962858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2E5679E-AF9A-4675-8EB9-82F877C47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3996" y="886968"/>
            <a:ext cx="64008" cy="31089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6FCB22DB-F961-4D9C-9841-169C430F194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777" y="457200"/>
            <a:ext cx="3749757" cy="446400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4193D27-0DF9-4485-90D7-D8E69A3F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086" y="5618770"/>
            <a:ext cx="105156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EF5A4DD-17B0-415A-8F3A-0DEE3FF8F8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AA73B4A-2570-4D18-9566-12E68828C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44222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3E8686-AA59-4BA3-96BE-1F258E115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48378"/>
          </a:xfrm>
        </p:spPr>
        <p:txBody>
          <a:bodyPr/>
          <a:lstStyle/>
          <a:p>
            <a:r>
              <a:rPr lang="nl-NL" b="1" dirty="0"/>
              <a:t>			 Warmte Concept RES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AFBBA00-3454-4017-8140-1A49DEFF1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1" y="1845735"/>
            <a:ext cx="10557682" cy="4023360"/>
          </a:xfrm>
        </p:spPr>
        <p:txBody>
          <a:bodyPr>
            <a:normAutofit/>
          </a:bodyPr>
          <a:lstStyle/>
          <a:p>
            <a:endParaRPr lang="nl-NL" sz="1200" dirty="0">
              <a:solidFill>
                <a:schemeClr val="tx1"/>
              </a:solidFill>
            </a:endParaRPr>
          </a:p>
          <a:p>
            <a:r>
              <a:rPr lang="nl-NL" sz="3600" dirty="0">
                <a:solidFill>
                  <a:schemeClr val="tx1"/>
                </a:solidFill>
              </a:rPr>
              <a:t>Richting RES 1.0 nader onderzoek noodzakelijk: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600" dirty="0">
                <a:solidFill>
                  <a:schemeClr val="tx1"/>
                </a:solidFill>
              </a:rPr>
              <a:t> kunnen beschikbare warmtebronnen daadwerkelijk worden benut?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600" dirty="0">
                <a:solidFill>
                  <a:schemeClr val="tx1"/>
                </a:solidFill>
              </a:rPr>
              <a:t> welke infrastructuur is hiervoor nodig?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600" dirty="0">
                <a:solidFill>
                  <a:schemeClr val="tx1"/>
                </a:solidFill>
              </a:rPr>
              <a:t> kan huidige aardgasinfrastructuur daarbij rol spelen?</a:t>
            </a:r>
            <a:endParaRPr lang="nl-NL" sz="3600" b="1" dirty="0">
              <a:solidFill>
                <a:schemeClr val="tx1"/>
              </a:solidFill>
            </a:endParaRP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8ABB306A-BC65-46E2-83EC-4FA8CB5BB69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654981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4144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3E8686-AA59-4BA3-96BE-1F258E115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48378"/>
          </a:xfrm>
        </p:spPr>
        <p:txBody>
          <a:bodyPr/>
          <a:lstStyle/>
          <a:p>
            <a:r>
              <a:rPr lang="nl-NL" b="1" dirty="0"/>
              <a:t>			 </a:t>
            </a:r>
            <a:r>
              <a:rPr lang="nl-NL" sz="3600" b="1" dirty="0"/>
              <a:t>Zorgvuldig ruimtegebruik Concept RES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AFBBA00-3454-4017-8140-1A49DEFF1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1" y="1845735"/>
            <a:ext cx="10557682" cy="4023360"/>
          </a:xfrm>
        </p:spPr>
        <p:txBody>
          <a:bodyPr>
            <a:normAutofit fontScale="85000" lnSpcReduction="20000"/>
          </a:bodyPr>
          <a:lstStyle/>
          <a:p>
            <a:endParaRPr lang="nl-NL" sz="1200" dirty="0">
              <a:solidFill>
                <a:schemeClr val="tx1"/>
              </a:solidFill>
            </a:endParaRPr>
          </a:p>
          <a:p>
            <a:r>
              <a:rPr lang="nl-NL" sz="3600" dirty="0">
                <a:solidFill>
                  <a:schemeClr val="tx1"/>
                </a:solidFill>
              </a:rPr>
              <a:t>Grootschalige opwek leidt tot verandering Drentse landschap</a:t>
            </a:r>
          </a:p>
          <a:p>
            <a:r>
              <a:rPr lang="nl-NL" sz="3600" dirty="0">
                <a:solidFill>
                  <a:schemeClr val="tx1"/>
                </a:solidFill>
              </a:rPr>
              <a:t>Principes in Concept RES regio Drenthe: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600" dirty="0">
                <a:solidFill>
                  <a:schemeClr val="tx1"/>
                </a:solidFill>
              </a:rPr>
              <a:t> zuinig en zorgvuldig ruimtegebruik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600" dirty="0">
                <a:solidFill>
                  <a:schemeClr val="tx1"/>
                </a:solidFill>
              </a:rPr>
              <a:t> combineren opgaven (natuur/biodiversiteit, water, landbouw, recreatie, dorps- en stadsontwikkelingen, herstructurering bedrijventerreinen)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600" dirty="0">
                <a:solidFill>
                  <a:schemeClr val="tx1"/>
                </a:solidFill>
              </a:rPr>
              <a:t> vraag en aanbod dicht bij elkaar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600" dirty="0">
                <a:solidFill>
                  <a:schemeClr val="tx1"/>
                </a:solidFill>
              </a:rPr>
              <a:t> aansluiten bij gebied-specifieke kenmerken</a:t>
            </a:r>
            <a:endParaRPr lang="nl-NL" sz="3600" b="1" dirty="0">
              <a:solidFill>
                <a:schemeClr val="tx1"/>
              </a:solidFill>
            </a:endParaRP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8ABB306A-BC65-46E2-83EC-4FA8CB5BB69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654981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661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3E8686-AA59-4BA3-96BE-1F258E115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48378"/>
          </a:xfrm>
        </p:spPr>
        <p:txBody>
          <a:bodyPr/>
          <a:lstStyle/>
          <a:p>
            <a:r>
              <a:rPr lang="nl-NL" b="1" dirty="0"/>
              <a:t>			 </a:t>
            </a:r>
            <a:r>
              <a:rPr lang="nl-NL" sz="3600" b="1" dirty="0"/>
              <a:t>Zorgvuldig ruimtegebruik Concept RES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AFBBA00-3454-4017-8140-1A49DEFF1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1" y="1845735"/>
            <a:ext cx="10557682" cy="4023360"/>
          </a:xfrm>
        </p:spPr>
        <p:txBody>
          <a:bodyPr>
            <a:normAutofit/>
          </a:bodyPr>
          <a:lstStyle/>
          <a:p>
            <a:endParaRPr lang="nl-NL" sz="900" dirty="0">
              <a:solidFill>
                <a:schemeClr val="tx1"/>
              </a:solidFill>
            </a:endParaRPr>
          </a:p>
          <a:p>
            <a:r>
              <a:rPr lang="nl-NL" sz="2400" b="1" dirty="0">
                <a:solidFill>
                  <a:schemeClr val="tx1"/>
                </a:solidFill>
              </a:rPr>
              <a:t>Vragen te beantwoorden richting RES 1.0: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solidFill>
                  <a:schemeClr val="tx1"/>
                </a:solidFill>
              </a:rPr>
              <a:t> is het verstandig om ruimte exclusief toe te (blijven) delen aan bijvoorbeeld energieopwekking?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solidFill>
                  <a:schemeClr val="tx1"/>
                </a:solidFill>
              </a:rPr>
              <a:t> moeten we meervoudig ruimtegebruik gaan faciliteren of verplicht stellen?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solidFill>
                  <a:schemeClr val="tx1"/>
                </a:solidFill>
              </a:rPr>
              <a:t> hoe doen we dat dan?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solidFill>
                  <a:schemeClr val="tx1"/>
                </a:solidFill>
              </a:rPr>
              <a:t> welke leidende principes moeten we daarbij verder hanteren?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solidFill>
                  <a:schemeClr val="tx1"/>
                </a:solidFill>
              </a:rPr>
              <a:t> hoe verhouden ruimtelijke voorwaarden zich tot investeringsvoorwaarden vanuit markt of omgeving?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solidFill>
                  <a:schemeClr val="tx1"/>
                </a:solidFill>
              </a:rPr>
              <a:t> wanneer is energieopgave leidend of volgend m.b.t. optimaal ruimtegebruik?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8ABB306A-BC65-46E2-83EC-4FA8CB5BB69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654981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9719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3E8686-AA59-4BA3-96BE-1F258E115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48378"/>
          </a:xfrm>
        </p:spPr>
        <p:txBody>
          <a:bodyPr/>
          <a:lstStyle/>
          <a:p>
            <a:r>
              <a:rPr lang="nl-NL" b="1" dirty="0"/>
              <a:t>			 Energie-infrastructuur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AFBBA00-3454-4017-8140-1A49DEFF1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1" y="1905111"/>
            <a:ext cx="10557682" cy="4023360"/>
          </a:xfrm>
        </p:spPr>
        <p:txBody>
          <a:bodyPr>
            <a:normAutofit fontScale="92500" lnSpcReduction="10000"/>
          </a:bodyPr>
          <a:lstStyle/>
          <a:p>
            <a:r>
              <a:rPr lang="nl-NL" sz="3500" b="1" dirty="0">
                <a:solidFill>
                  <a:schemeClr val="tx1"/>
                </a:solidFill>
              </a:rPr>
              <a:t>Impact bijdrage RES-regio Drenthe op energie-infrastructuur </a:t>
            </a:r>
          </a:p>
          <a:p>
            <a:r>
              <a:rPr lang="nl-NL" sz="3000" dirty="0" err="1">
                <a:solidFill>
                  <a:schemeClr val="tx1"/>
                </a:solidFill>
              </a:rPr>
              <a:t>Enexis</a:t>
            </a:r>
            <a:r>
              <a:rPr lang="nl-NL" sz="3000" dirty="0">
                <a:solidFill>
                  <a:schemeClr val="tx1"/>
                </a:solidFill>
              </a:rPr>
              <a:t> en RENDO -&gt; </a:t>
            </a:r>
            <a:r>
              <a:rPr lang="nl-NL" sz="3000" dirty="0" err="1">
                <a:solidFill>
                  <a:schemeClr val="tx1"/>
                </a:solidFill>
              </a:rPr>
              <a:t>Middenspanning</a:t>
            </a:r>
            <a:r>
              <a:rPr lang="nl-NL" sz="3000" dirty="0">
                <a:solidFill>
                  <a:schemeClr val="tx1"/>
                </a:solidFill>
              </a:rPr>
              <a:t> Transport (MS-T)</a:t>
            </a:r>
          </a:p>
          <a:p>
            <a:endParaRPr lang="nl-NL" sz="11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nl-NL" sz="3000" dirty="0">
                <a:solidFill>
                  <a:schemeClr val="tx1"/>
                </a:solidFill>
              </a:rPr>
              <a:t> uitbreidingen bestaande stations (4 tot 6 jaar)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000" dirty="0">
                <a:solidFill>
                  <a:schemeClr val="tx1"/>
                </a:solidFill>
              </a:rPr>
              <a:t> realisatie nieuwe stations (6 tot 8 jaar)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000" dirty="0">
                <a:solidFill>
                  <a:schemeClr val="tx1"/>
                </a:solidFill>
              </a:rPr>
              <a:t> investering tussen 205 en 221 miljoen euro</a:t>
            </a:r>
          </a:p>
          <a:p>
            <a:pPr marL="0" indent="0">
              <a:buNone/>
            </a:pPr>
            <a:endParaRPr lang="nl-NL" sz="3000" dirty="0">
              <a:solidFill>
                <a:schemeClr val="tx1"/>
              </a:solidFill>
            </a:endParaRPr>
          </a:p>
          <a:p>
            <a:r>
              <a:rPr lang="nl-NL" sz="3000" dirty="0" err="1">
                <a:solidFill>
                  <a:schemeClr val="tx1"/>
                </a:solidFill>
              </a:rPr>
              <a:t>TenneT</a:t>
            </a:r>
            <a:r>
              <a:rPr lang="nl-NL" sz="3000" dirty="0">
                <a:solidFill>
                  <a:schemeClr val="tx1"/>
                </a:solidFill>
              </a:rPr>
              <a:t> impact hoogspanningsnet -&gt; later stadium</a:t>
            </a:r>
            <a:endParaRPr lang="nl-NL" sz="3000" b="1" dirty="0">
              <a:solidFill>
                <a:schemeClr val="tx1"/>
              </a:solidFill>
            </a:endParaRP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8ABB306A-BC65-46E2-83EC-4FA8CB5BB69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654981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2081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3E8686-AA59-4BA3-96BE-1F258E115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48378"/>
          </a:xfrm>
        </p:spPr>
        <p:txBody>
          <a:bodyPr/>
          <a:lstStyle/>
          <a:p>
            <a:r>
              <a:rPr lang="nl-NL" b="1" dirty="0"/>
              <a:t>			 Op weg naar RES 1.0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AFBBA00-3454-4017-8140-1A49DEFF1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1" y="1845735"/>
            <a:ext cx="10557682" cy="4023360"/>
          </a:xfrm>
        </p:spPr>
        <p:txBody>
          <a:bodyPr>
            <a:normAutofit/>
          </a:bodyPr>
          <a:lstStyle/>
          <a:p>
            <a:endParaRPr lang="nl-NL" sz="4000" b="1" dirty="0"/>
          </a:p>
          <a:p>
            <a:r>
              <a:rPr lang="nl-NL" sz="4000" b="1" dirty="0"/>
              <a:t>1 juli 2021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4000" b="1" dirty="0"/>
              <a:t> gemeenten: in gesprek met inwoners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4000" b="1" dirty="0"/>
              <a:t> uitwerking, verfijning en verdieping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8ABB306A-BC65-46E2-83EC-4FA8CB5BB69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654981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5670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3E8686-AA59-4BA3-96BE-1F258E115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48378"/>
          </a:xfrm>
        </p:spPr>
        <p:txBody>
          <a:bodyPr/>
          <a:lstStyle/>
          <a:p>
            <a:r>
              <a:rPr lang="nl-NL" b="1" dirty="0"/>
              <a:t>			 Meer informatie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AFBBA00-3454-4017-8140-1A49DEFF1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1" y="1845735"/>
            <a:ext cx="10557682" cy="4023360"/>
          </a:xfrm>
        </p:spPr>
        <p:txBody>
          <a:bodyPr>
            <a:normAutofit/>
          </a:bodyPr>
          <a:lstStyle/>
          <a:p>
            <a:endParaRPr lang="nl-NL" sz="4000" b="1" dirty="0">
              <a:hlinkClick r:id="rId2"/>
            </a:endParaRPr>
          </a:p>
          <a:p>
            <a:pPr marL="201168" lvl="1" indent="0" algn="ctr">
              <a:buNone/>
            </a:pPr>
            <a:r>
              <a:rPr lang="nl-NL" sz="6400" b="1" dirty="0">
                <a:hlinkClick r:id="rId2"/>
              </a:rPr>
              <a:t>www.energievoordrenthe.nl</a:t>
            </a:r>
            <a:endParaRPr lang="nl-NL" sz="6400" b="1" dirty="0"/>
          </a:p>
          <a:p>
            <a:endParaRPr lang="nl-NL" sz="1100" b="1" dirty="0"/>
          </a:p>
          <a:p>
            <a:pPr marL="0" indent="0">
              <a:buNone/>
            </a:pPr>
            <a:endParaRPr lang="nl-NL" sz="4000" b="1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8ABB306A-BC65-46E2-83EC-4FA8CB5BB69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654981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551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7F1DAD-16CE-497B-BA13-03B5E2325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		</a:t>
            </a: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Waarom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RES?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A8966A1-7057-4366-A975-7B36D6DCD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1491" y="1986454"/>
            <a:ext cx="9964189" cy="420939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Klimaatakkoord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CO2-uitstoot met 49%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verminderen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2030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en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	met 95% in 2050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t.o.v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1990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Voorkomen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dat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aarde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opwarmt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met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meer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dan 	twee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graden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Celsius </a:t>
            </a:r>
            <a:endParaRPr lang="nl-NL" sz="3600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BB2DCA5E-690C-4DE2-B2C2-6E0EC68719A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" y="657360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870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639D1A-F47F-43C5-86C6-0A494F5A4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62506"/>
          </a:xfrm>
        </p:spPr>
        <p:txBody>
          <a:bodyPr/>
          <a:lstStyle/>
          <a:p>
            <a:r>
              <a:rPr lang="nl-NL" b="1" dirty="0"/>
              <a:t>			   RES beschrijft:</a:t>
            </a:r>
            <a:r>
              <a:rPr lang="nl-NL" sz="4000" b="1" dirty="0"/>
              <a:t> 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51B976F-3F19-4357-A2D2-A7E42E655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0" y="1907628"/>
            <a:ext cx="10573407" cy="41148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nl-NL" sz="3200" dirty="0"/>
              <a:t>Opwekking grootschalige hernieuwbare elektriciteit op land </a:t>
            </a:r>
          </a:p>
          <a:p>
            <a:pPr marL="0" indent="0">
              <a:buNone/>
            </a:pPr>
            <a:r>
              <a:rPr lang="nl-NL" sz="3200" dirty="0"/>
              <a:t>	– wind en/of zon – hoeveel en waar  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200" dirty="0"/>
              <a:t> Verdeling en benutting warmtebronnen in regio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200" dirty="0"/>
              <a:t> Opslag en transport hoeveelheid energie met 	energienetwerk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200" dirty="0"/>
              <a:t> Draagvlak in samenleving </a:t>
            </a:r>
            <a:br>
              <a:rPr lang="nl-NL" sz="3200" dirty="0"/>
            </a:br>
            <a:endParaRPr lang="nl-NL" sz="3200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CAD6EE4D-18B7-48C3-8DA7-FED2C5915F1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669109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639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0D135C-F8DA-4C80-AEC7-DA2583414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03651"/>
          </a:xfrm>
        </p:spPr>
        <p:txBody>
          <a:bodyPr/>
          <a:lstStyle/>
          <a:p>
            <a:r>
              <a:rPr lang="nl-NL" b="1" dirty="0"/>
              <a:t>				RES-regio Drenthe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0E1F681-4CA1-43D1-9F43-88AF42FF2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1491" y="1923393"/>
            <a:ext cx="9903229" cy="4445876"/>
          </a:xfrm>
        </p:spPr>
        <p:txBody>
          <a:bodyPr>
            <a:normAutofit/>
          </a:bodyPr>
          <a:lstStyle/>
          <a:p>
            <a:endParaRPr lang="nl-NL" dirty="0"/>
          </a:p>
          <a:p>
            <a:r>
              <a:rPr lang="nl-NL" sz="4400" dirty="0">
                <a:solidFill>
                  <a:schemeClr val="tx1"/>
                </a:solidFill>
              </a:rPr>
              <a:t>Hoe is RES-regio Drenthe georganiseerd?</a:t>
            </a:r>
          </a:p>
          <a:p>
            <a:endParaRPr lang="nl-NL" sz="1200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A08FAF77-2662-4670-A891-BA26EF55CE8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525672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37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0D135C-F8DA-4C80-AEC7-DA2583414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03651"/>
          </a:xfrm>
        </p:spPr>
        <p:txBody>
          <a:bodyPr/>
          <a:lstStyle/>
          <a:p>
            <a:r>
              <a:rPr lang="nl-NL" b="1" dirty="0"/>
              <a:t>				RES-regio Drenthe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0E1F681-4CA1-43D1-9F43-88AF42FF2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1491" y="1690254"/>
            <a:ext cx="9903229" cy="4881143"/>
          </a:xfrm>
        </p:spPr>
        <p:txBody>
          <a:bodyPr>
            <a:noAutofit/>
          </a:bodyPr>
          <a:lstStyle/>
          <a:p>
            <a:r>
              <a:rPr lang="nl-NL" sz="1800" b="1" dirty="0">
                <a:solidFill>
                  <a:schemeClr val="tx1"/>
                </a:solidFill>
              </a:rPr>
              <a:t>Bestuurlijk - </a:t>
            </a:r>
            <a:r>
              <a:rPr lang="nl-NL" sz="1800" dirty="0">
                <a:solidFill>
                  <a:schemeClr val="tx1"/>
                </a:solidFill>
              </a:rPr>
              <a:t>Drentse Energie Tafel (DET):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800" dirty="0">
                <a:solidFill>
                  <a:schemeClr val="tx1"/>
                </a:solidFill>
              </a:rPr>
              <a:t> 12 gemeenten	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800" dirty="0">
                <a:solidFill>
                  <a:schemeClr val="tx1"/>
                </a:solidFill>
              </a:rPr>
              <a:t> provincie Drenthe	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800" dirty="0">
                <a:solidFill>
                  <a:schemeClr val="tx1"/>
                </a:solidFill>
              </a:rPr>
              <a:t> 4 waterschappen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800" dirty="0">
                <a:solidFill>
                  <a:schemeClr val="tx1"/>
                </a:solidFill>
              </a:rPr>
              <a:t> </a:t>
            </a:r>
            <a:r>
              <a:rPr lang="nl-NL" sz="1800" dirty="0" err="1">
                <a:solidFill>
                  <a:schemeClr val="tx1"/>
                </a:solidFill>
              </a:rPr>
              <a:t>Enexis</a:t>
            </a:r>
            <a:r>
              <a:rPr lang="nl-NL" sz="1800" dirty="0">
                <a:solidFill>
                  <a:schemeClr val="tx1"/>
                </a:solidFill>
              </a:rPr>
              <a:t>, </a:t>
            </a:r>
            <a:r>
              <a:rPr lang="nl-NL" sz="1800" dirty="0" err="1">
                <a:solidFill>
                  <a:schemeClr val="tx1"/>
                </a:solidFill>
              </a:rPr>
              <a:t>TenneT</a:t>
            </a:r>
            <a:r>
              <a:rPr lang="nl-NL" sz="1800" dirty="0">
                <a:solidFill>
                  <a:schemeClr val="tx1"/>
                </a:solidFill>
              </a:rPr>
              <a:t>, RENDO, </a:t>
            </a:r>
            <a:r>
              <a:rPr lang="nl-NL" sz="1800" dirty="0" err="1">
                <a:solidFill>
                  <a:schemeClr val="tx1"/>
                </a:solidFill>
              </a:rPr>
              <a:t>Gasunie</a:t>
            </a:r>
            <a:endParaRPr lang="nl-NL" sz="1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nl-NL" sz="1800" dirty="0">
                <a:solidFill>
                  <a:schemeClr val="tx1"/>
                </a:solidFill>
              </a:rPr>
              <a:t> natuur en milieu (Natuur- en Milieufederatie Drenthe)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800" dirty="0">
                <a:solidFill>
                  <a:schemeClr val="tx1"/>
                </a:solidFill>
              </a:rPr>
              <a:t> landbouw (LTO Noord)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800" dirty="0">
                <a:solidFill>
                  <a:schemeClr val="tx1"/>
                </a:solidFill>
              </a:rPr>
              <a:t> bedrijfsleven (VNO-NCW)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800" dirty="0">
                <a:solidFill>
                  <a:schemeClr val="tx1"/>
                </a:solidFill>
              </a:rPr>
              <a:t> energiecoöperaties (Drentse KEI)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800" dirty="0">
                <a:solidFill>
                  <a:schemeClr val="tx1"/>
                </a:solidFill>
              </a:rPr>
              <a:t> woningcorporaties (Woonstichting De Volmacht)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800" dirty="0">
                <a:solidFill>
                  <a:schemeClr val="tx1"/>
                </a:solidFill>
              </a:rPr>
              <a:t> jongeren (Jong RES)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A08FAF77-2662-4670-A891-BA26EF55CE8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525672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090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0D135C-F8DA-4C80-AEC7-DA2583414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03651"/>
          </a:xfrm>
        </p:spPr>
        <p:txBody>
          <a:bodyPr/>
          <a:lstStyle/>
          <a:p>
            <a:r>
              <a:rPr lang="nl-NL" b="1" dirty="0"/>
              <a:t>				RES-regio Drenthe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0E1F681-4CA1-43D1-9F43-88AF42FF2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1491" y="1690254"/>
            <a:ext cx="9903229" cy="4881143"/>
          </a:xfrm>
        </p:spPr>
        <p:txBody>
          <a:bodyPr>
            <a:noAutofit/>
          </a:bodyPr>
          <a:lstStyle/>
          <a:p>
            <a:r>
              <a:rPr lang="nl-NL" sz="2400" b="1" dirty="0">
                <a:solidFill>
                  <a:schemeClr val="tx1"/>
                </a:solidFill>
              </a:rPr>
              <a:t>Ambtelijk</a:t>
            </a:r>
          </a:p>
          <a:p>
            <a:r>
              <a:rPr lang="nl-NL" sz="2400" dirty="0">
                <a:solidFill>
                  <a:schemeClr val="tx1"/>
                </a:solidFill>
              </a:rPr>
              <a:t>Medewerkers alle partijen RES-regio Drenthe zijn vertegenwoordigd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>
                <a:solidFill>
                  <a:schemeClr val="tx1"/>
                </a:solidFill>
              </a:rPr>
              <a:t> werktafel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>
                <a:solidFill>
                  <a:schemeClr val="tx1"/>
                </a:solidFill>
              </a:rPr>
              <a:t> werkgroepen</a:t>
            </a:r>
          </a:p>
          <a:p>
            <a:pPr marL="0" indent="0">
              <a:buNone/>
            </a:pPr>
            <a:r>
              <a:rPr lang="nl-NL" sz="2400" dirty="0">
                <a:solidFill>
                  <a:schemeClr val="tx1"/>
                </a:solidFill>
              </a:rPr>
              <a:t> </a:t>
            </a:r>
            <a:r>
              <a:rPr lang="nl-NL" sz="2200" dirty="0">
                <a:solidFill>
                  <a:schemeClr val="tx1"/>
                </a:solidFill>
              </a:rPr>
              <a:t>Communicatie en Participatie</a:t>
            </a:r>
          </a:p>
          <a:p>
            <a:r>
              <a:rPr lang="nl-NL" sz="2400" dirty="0">
                <a:solidFill>
                  <a:schemeClr val="tx1"/>
                </a:solidFill>
              </a:rPr>
              <a:t>Elektriciteit</a:t>
            </a:r>
          </a:p>
          <a:p>
            <a:r>
              <a:rPr lang="nl-NL" sz="2400" dirty="0">
                <a:solidFill>
                  <a:schemeClr val="tx1"/>
                </a:solidFill>
              </a:rPr>
              <a:t>Warmte</a:t>
            </a:r>
          </a:p>
          <a:p>
            <a:r>
              <a:rPr lang="nl-NL" sz="2400" dirty="0">
                <a:solidFill>
                  <a:schemeClr val="tx1"/>
                </a:solidFill>
              </a:rPr>
              <a:t>Ruimte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A08FAF77-2662-4670-A891-BA26EF55CE8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525672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775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444AD1-C4E6-4200-AE12-541BD74E4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527" y="286603"/>
            <a:ext cx="10666153" cy="1145033"/>
          </a:xfrm>
        </p:spPr>
        <p:txBody>
          <a:bodyPr>
            <a:normAutofit fontScale="90000"/>
          </a:bodyPr>
          <a:lstStyle/>
          <a:p>
            <a:r>
              <a:rPr lang="nl-NL" b="1" dirty="0"/>
              <a:t>				Werkbureau RES-regio Drenthe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1A7E402-A4CD-41E4-A2E5-15B992D13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1491" y="2033751"/>
            <a:ext cx="10880436" cy="4302394"/>
          </a:xfrm>
        </p:spPr>
        <p:txBody>
          <a:bodyPr vert="horz" lIns="0" tIns="45720" rIns="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nl-NL" sz="3200" dirty="0"/>
              <a:t> </a:t>
            </a:r>
            <a:r>
              <a:rPr lang="nl-NL" sz="2800" dirty="0"/>
              <a:t>Charles </a:t>
            </a:r>
            <a:r>
              <a:rPr lang="nl-NL" sz="2800" err="1"/>
              <a:t>Hussels</a:t>
            </a:r>
            <a:r>
              <a:rPr lang="nl-NL" sz="2800"/>
              <a:t>, proces-regisseur</a:t>
            </a:r>
            <a:endParaRPr lang="nl-NL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2800"/>
              <a:t> Nicole Adema en Kamiel Bertels, proces-secretaris</a:t>
            </a:r>
            <a:endParaRPr lang="nl-NL" sz="2800">
              <a:cs typeface="Calibri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 Esther Maliepaard, secretariële ondersteuning</a:t>
            </a:r>
            <a:endParaRPr lang="nl-NL" sz="2800" dirty="0">
              <a:cs typeface="Calibri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Miriam Winkel, communicatieadviseur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/>
              <a:t> Kees Offringa, algemeen lid</a:t>
            </a:r>
            <a:endParaRPr lang="nl-NL" sz="2800">
              <a:cs typeface="Calibri"/>
            </a:endParaRPr>
          </a:p>
          <a:p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BBF33520-76F3-44E7-9BB8-F9A6B5EF734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90" y="286603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958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B8DFF5-9EC3-4E54-BE51-06D682E6D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87472"/>
          </a:xfrm>
        </p:spPr>
        <p:txBody>
          <a:bodyPr>
            <a:normAutofit fontScale="90000"/>
          </a:bodyPr>
          <a:lstStyle/>
          <a:p>
            <a:r>
              <a:rPr lang="nl-NL" b="1" dirty="0"/>
              <a:t>			Werkbureau RES-regio Drenthe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44FF35B-24DB-446D-9E7B-2620AB2B5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73018" y="1749971"/>
            <a:ext cx="10903369" cy="461929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nl-NL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Bernd Derksen, gemeente Emmen, projectleider werkgroep Ruimte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Erik Dusseljee, gemeente Hoogeveen, projectleider werkgroep Warmte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Gjalt Gjaltema, Provincie Drenthe, projectleider werkgroep Elektriciteit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Mari</a:t>
            </a:r>
            <a:r>
              <a:rPr lang="nl-NL" sz="2800" dirty="0">
                <a:cs typeface="Arial" panose="020B0604020202020204" pitchFamily="34" charset="0"/>
              </a:rPr>
              <a:t>ë</a:t>
            </a:r>
            <a:r>
              <a:rPr lang="nl-NL" sz="2800" dirty="0"/>
              <a:t>lle Zijlstra, gemeente Tynaarlo, projectleider werkgroep Communicatie en Participatie</a:t>
            </a:r>
          </a:p>
          <a:p>
            <a:pPr marL="0" indent="0">
              <a:buNone/>
            </a:pPr>
            <a:endParaRPr lang="nl-NL" sz="2800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F5269AB6-165D-40D8-81DD-2248B7F59C9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" y="394076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588101"/>
      </p:ext>
    </p:extLst>
  </p:cSld>
  <p:clrMapOvr>
    <a:masterClrMapping/>
  </p:clrMapOvr>
</p:sld>
</file>

<file path=ppt/theme/theme1.xml><?xml version="1.0" encoding="utf-8"?>
<a:theme xmlns:a="http://schemas.openxmlformats.org/drawingml/2006/main" name="Terugblik">
  <a:themeElements>
    <a:clrScheme name="Terugblik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2502F643A27044BB1F5DC095A59F67" ma:contentTypeVersion="13" ma:contentTypeDescription="Een nieuw document maken." ma:contentTypeScope="" ma:versionID="84352176fdeebd754386c9ba757e4de3">
  <xsd:schema xmlns:xsd="http://www.w3.org/2001/XMLSchema" xmlns:xs="http://www.w3.org/2001/XMLSchema" xmlns:p="http://schemas.microsoft.com/office/2006/metadata/properties" xmlns:ns3="c264e2ec-cf0a-41df-9e0c-ff0cb9d2b0ba" xmlns:ns4="b7810a73-5141-4590-8bc1-ea6bf42babd9" targetNamespace="http://schemas.microsoft.com/office/2006/metadata/properties" ma:root="true" ma:fieldsID="754108a3bf0b54be0be92268cfb6d938" ns3:_="" ns4:_="">
    <xsd:import namespace="c264e2ec-cf0a-41df-9e0c-ff0cb9d2b0ba"/>
    <xsd:import namespace="b7810a73-5141-4590-8bc1-ea6bf42babd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64e2ec-cf0a-41df-9e0c-ff0cb9d2b0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10a73-5141-4590-8bc1-ea6bf42babd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1B1AD5-7C13-4C0E-ACB4-1BF4A21107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B9E7E5-CFF4-4C8A-BC63-609425F1CE32}">
  <ds:schemaRefs>
    <ds:schemaRef ds:uri="http://www.w3.org/XML/1998/namespace"/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b7810a73-5141-4590-8bc1-ea6bf42babd9"/>
    <ds:schemaRef ds:uri="c264e2ec-cf0a-41df-9e0c-ff0cb9d2b0ba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07B6506-3067-4178-8B75-F996783FD6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64e2ec-cf0a-41df-9e0c-ff0cb9d2b0ba"/>
    <ds:schemaRef ds:uri="b7810a73-5141-4590-8bc1-ea6bf42bab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581</Words>
  <Application>Microsoft Office PowerPoint</Application>
  <PresentationFormat>Breedbeeld</PresentationFormat>
  <Paragraphs>148</Paragraphs>
  <Slides>25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29" baseType="lpstr">
      <vt:lpstr>Calibri</vt:lpstr>
      <vt:lpstr>Calibri Light</vt:lpstr>
      <vt:lpstr>Wingdings</vt:lpstr>
      <vt:lpstr>Terugblik</vt:lpstr>
      <vt:lpstr>PowerPoint-presentatie</vt:lpstr>
      <vt:lpstr>Regio Drenthe één van 30 RES-regio’s in Nederland</vt:lpstr>
      <vt:lpstr>    Waarom RES?</vt:lpstr>
      <vt:lpstr>      RES beschrijft: </vt:lpstr>
      <vt:lpstr>    RES-regio Drenthe</vt:lpstr>
      <vt:lpstr>    RES-regio Drenthe</vt:lpstr>
      <vt:lpstr>    RES-regio Drenthe</vt:lpstr>
      <vt:lpstr>    Werkbureau RES-regio Drenthe</vt:lpstr>
      <vt:lpstr>   Werkbureau RES-regio Drenthe</vt:lpstr>
      <vt:lpstr>     Concept RES regio Drenthe</vt:lpstr>
      <vt:lpstr>          Eén regio </vt:lpstr>
      <vt:lpstr>                                      Maatschappelijke betrokkenheid   </vt:lpstr>
      <vt:lpstr>     Elektriciteit    </vt:lpstr>
      <vt:lpstr>    Elektriciteit</vt:lpstr>
      <vt:lpstr>     Elektriciteit</vt:lpstr>
      <vt:lpstr>    Elektriciteit</vt:lpstr>
      <vt:lpstr>   Landelijke opgave Gebouwde omgeving</vt:lpstr>
      <vt:lpstr>    Warmte Concept RES</vt:lpstr>
      <vt:lpstr>    Warmte Concept RES</vt:lpstr>
      <vt:lpstr>    Warmte Concept RES</vt:lpstr>
      <vt:lpstr>    Zorgvuldig ruimtegebruik Concept RES</vt:lpstr>
      <vt:lpstr>    Zorgvuldig ruimtegebruik Concept RES</vt:lpstr>
      <vt:lpstr>    Energie-infrastructuur</vt:lpstr>
      <vt:lpstr>    Op weg naar RES 1.0</vt:lpstr>
      <vt:lpstr>    Meer informatie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Winkel</dc:creator>
  <cp:lastModifiedBy>Miriam Winkel</cp:lastModifiedBy>
  <cp:revision>15</cp:revision>
  <dcterms:created xsi:type="dcterms:W3CDTF">2019-12-08T16:30:42Z</dcterms:created>
  <dcterms:modified xsi:type="dcterms:W3CDTF">2020-08-13T12:35:43Z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0x010100BE2502F643A27044BB1F5DC095A59F67</vt:lpwstr>
  </property>
</Properties>
</file>