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8"/>
  </p:notesMasterIdLst>
  <p:sldIdLst>
    <p:sldId id="256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64" r:id="rId1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B4B"/>
    <a:srgbClr val="81C241"/>
    <a:srgbClr val="4DBFA9"/>
    <a:srgbClr val="00609E"/>
    <a:srgbClr val="9DD5C3"/>
    <a:srgbClr val="03A8D5"/>
    <a:srgbClr val="F7AC1A"/>
    <a:srgbClr val="273675"/>
    <a:srgbClr val="0057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44"/>
    <p:restoredTop sz="85453"/>
  </p:normalViewPr>
  <p:slideViewPr>
    <p:cSldViewPr snapToGrid="0" snapToObjects="1">
      <p:cViewPr varScale="1">
        <p:scale>
          <a:sx n="78" d="100"/>
          <a:sy n="78" d="100"/>
        </p:scale>
        <p:origin x="28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8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568532-24DB-CC45-9769-D7D3E33234E2}" type="datetimeFigureOut">
              <a:rPr lang="nl-NL" smtClean="0"/>
              <a:t>12-11-2020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1B4142-48E0-7740-94C4-0DBCE1257FE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45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1B4142-48E0-7740-94C4-0DBCE1257FE6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5671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1B4142-48E0-7740-94C4-0DBCE1257FE6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93174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dirty="0">
                <a:latin typeface="Maven Pro" panose="02000000000000000000"/>
              </a:rPr>
              <a:t>Conclusie: Gemeenten kunnen sturen door middel van beleid, maar mogen alleen een inspanningsverplichting eisen, geen concrete bedragen of resultaten.</a:t>
            </a:r>
          </a:p>
          <a:p>
            <a:endParaRPr lang="nl-NL" sz="1200" dirty="0">
              <a:latin typeface="Maven Pro" panose="02000000000000000000"/>
            </a:endParaRPr>
          </a:p>
          <a:p>
            <a:r>
              <a:rPr lang="nl-NL" sz="1200" dirty="0">
                <a:latin typeface="Maven Pro" panose="02000000000000000000"/>
              </a:rPr>
              <a:t> Persbericht NPRES: </a:t>
            </a:r>
          </a:p>
          <a:p>
            <a:r>
              <a:rPr lang="nl-NL" sz="1200" i="1" dirty="0">
                <a:latin typeface="Maven Pro" panose="02000000000000000000"/>
              </a:rPr>
              <a:t>Overheden kunnen bijvoorbeeld in beleid een inspanningsplicht opnemen voor een </a:t>
            </a:r>
          </a:p>
          <a:p>
            <a:r>
              <a:rPr lang="nl-NL" sz="1200" i="1" dirty="0">
                <a:latin typeface="Maven Pro" panose="02000000000000000000"/>
              </a:rPr>
              <a:t>initiatiefnemer van een duurzaam energieproject, om omwonenden in het gebied </a:t>
            </a:r>
          </a:p>
          <a:p>
            <a:r>
              <a:rPr lang="nl-NL" sz="1200" i="1" dirty="0">
                <a:latin typeface="Maven Pro" panose="02000000000000000000"/>
              </a:rPr>
              <a:t>te informeren en draagvlak te creëren of te vergroten. Tegelijkertijd zijn er ook </a:t>
            </a:r>
          </a:p>
          <a:p>
            <a:r>
              <a:rPr lang="nl-NL" sz="1200" i="1" dirty="0">
                <a:latin typeface="Maven Pro" panose="02000000000000000000"/>
              </a:rPr>
              <a:t>grenzen aan het beleid en het stellen van regels.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200" dirty="0">
              <a:latin typeface="Maven Pro" panose="02000000000000000000"/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1B4142-48E0-7740-94C4-0DBCE1257FE6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93528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nl-NL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aven Pro" panose="02000000000000000000"/>
                <a:sym typeface="Calibri"/>
              </a:rPr>
              <a:t>Besluit om door te gaan met planologische  medewerking wordt gedaan op basis van  inschatting van gemeente of er voldoende  inspanning is geleverd.</a:t>
            </a:r>
          </a:p>
          <a:p>
            <a:endParaRPr lang="nl-NL" dirty="0">
              <a:latin typeface="Maven Pro" panose="02000000000000000000"/>
            </a:endParaRPr>
          </a:p>
          <a:p>
            <a:r>
              <a:rPr lang="nl-NL" dirty="0">
                <a:latin typeface="Maven Pro" panose="02000000000000000000"/>
              </a:rPr>
              <a:t>Er is geen wet die verbied om een  soort beleid te maken. </a:t>
            </a:r>
          </a:p>
          <a:p>
            <a:r>
              <a:rPr lang="nl-NL" dirty="0">
                <a:latin typeface="Maven Pro" panose="02000000000000000000"/>
              </a:rPr>
              <a:t>Het besluit voor </a:t>
            </a:r>
            <a:r>
              <a:rPr lang="nl-NL" dirty="0" err="1">
                <a:latin typeface="Maven Pro" panose="02000000000000000000"/>
              </a:rPr>
              <a:t>Planologsche</a:t>
            </a:r>
            <a:r>
              <a:rPr lang="nl-NL" dirty="0">
                <a:latin typeface="Maven Pro" panose="02000000000000000000"/>
              </a:rPr>
              <a:t>  Medewerking moet op basis van goede gronden genomen worden.</a:t>
            </a:r>
          </a:p>
          <a:p>
            <a:endParaRPr lang="nl-NL" dirty="0">
              <a:latin typeface="Maven Pro" panose="02000000000000000000"/>
            </a:endParaRPr>
          </a:p>
          <a:p>
            <a:r>
              <a:rPr lang="nl-NL" dirty="0">
                <a:latin typeface="Maven Pro" panose="02000000000000000000"/>
              </a:rPr>
              <a:t>Gemeenten toetsen op beleid, kunnen redelijkerwijs op zijn  minst eisen dat er inspanning geleverd wordt om aan  afspraken gedragscode en klimaatakkoord wordt voldaan.</a:t>
            </a:r>
          </a:p>
          <a:p>
            <a:endParaRPr lang="nl-NL" dirty="0">
              <a:latin typeface="Maven Pro" panose="02000000000000000000"/>
            </a:endParaRPr>
          </a:p>
          <a:p>
            <a:r>
              <a:rPr lang="nl-NL" dirty="0">
                <a:latin typeface="Maven Pro" panose="02000000000000000000"/>
              </a:rPr>
              <a:t>Doelmatig kan een wethouder blijven weigeren totdat hij/zij  vindt dat er genoeg inspanning is geleverd. Rechtmatig is nooit getest. Visuele cirkel (3 jaar verder)</a:t>
            </a:r>
          </a:p>
          <a:p>
            <a:endParaRPr lang="nl-NL" dirty="0">
              <a:latin typeface="Maven Pro" panose="02000000000000000000"/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1B4142-48E0-7740-94C4-0DBCE1257FE6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31117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1B4142-48E0-7740-94C4-0DBCE1257FE6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7677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E8B61A-17AA-5F41-8926-8AA4B29F29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261BDDC-7292-CC4A-82D0-D3B3A9760A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19CFFC6-262F-EE44-8555-57E82806A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3E3E2-BE28-1D40-9D2C-E40BA00A87BE}" type="datetimeFigureOut">
              <a:rPr lang="nl-NL" smtClean="0"/>
              <a:t>12-11-2020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60E4B82-0635-2A48-B9D9-91730E77B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A093B26-8042-E94C-8D41-517258FF2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FBA7-37FA-1E45-83A9-C7B9665AAA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8773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B15047-50CE-844C-B84B-E7781CA83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843E2E8-40AD-164C-A72C-0BEB677B94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6A59845-0345-2449-8CED-12538D009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3E3E2-BE28-1D40-9D2C-E40BA00A87BE}" type="datetimeFigureOut">
              <a:rPr lang="nl-NL" smtClean="0"/>
              <a:t>12-11-2020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DDD286A-26E7-9E4D-9521-C4DCB47E2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E25D095-34CB-9D47-B94B-DBD23EF45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FBA7-37FA-1E45-83A9-C7B9665AAA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4070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4F045531-6727-3449-846C-B192CD84D8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8342564-5B09-7546-ABAD-2742C4E63E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7C345EA-F07E-B045-841E-14300AB79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3E3E2-BE28-1D40-9D2C-E40BA00A87BE}" type="datetimeFigureOut">
              <a:rPr lang="nl-NL" smtClean="0"/>
              <a:t>12-11-2020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E27A40C-4AD7-BD4B-9043-2CD207814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5A20382-E443-5F48-ACDA-8AB533F0E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FBA7-37FA-1E45-83A9-C7B9665AAA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6242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A9288A-0B0F-D44D-A291-314221321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1092"/>
            <a:ext cx="10515600" cy="1325563"/>
          </a:xfrm>
        </p:spPr>
        <p:txBody>
          <a:bodyPr/>
          <a:lstStyle>
            <a:lvl1pPr>
              <a:defRPr>
                <a:solidFill>
                  <a:srgbClr val="4DBFA9"/>
                </a:solidFill>
                <a:latin typeface="Maven Pro" panose="02000000000000000000" pitchFamily="2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3C998C2-F334-4F4E-BB49-FB6329DAEF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6655"/>
            <a:ext cx="10515600" cy="4396220"/>
          </a:xfrm>
          <a:ln>
            <a:noFill/>
          </a:ln>
        </p:spPr>
        <p:txBody>
          <a:bodyPr/>
          <a:lstStyle>
            <a:lvl1pPr>
              <a:defRPr>
                <a:latin typeface="Maven Pro" panose="02000000000000000000" pitchFamily="2" charset="0"/>
              </a:defRPr>
            </a:lvl1pPr>
            <a:lvl2pPr>
              <a:defRPr>
                <a:latin typeface="Maven Pro" panose="02000000000000000000" pitchFamily="2" charset="0"/>
              </a:defRPr>
            </a:lvl2pPr>
            <a:lvl3pPr>
              <a:defRPr>
                <a:latin typeface="Maven Pro" panose="02000000000000000000" pitchFamily="2" charset="0"/>
              </a:defRPr>
            </a:lvl3pPr>
            <a:lvl4pPr>
              <a:defRPr>
                <a:latin typeface="Maven Pro" panose="02000000000000000000" pitchFamily="2" charset="0"/>
              </a:defRPr>
            </a:lvl4pPr>
            <a:lvl5pPr>
              <a:defRPr>
                <a:latin typeface="Maven Pro" panose="02000000000000000000" pitchFamily="2" charset="0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008CC020-86FE-6F4F-8AC8-ED5009094DC9}"/>
              </a:ext>
            </a:extLst>
          </p:cNvPr>
          <p:cNvSpPr/>
          <p:nvPr userDrawn="1"/>
        </p:nvSpPr>
        <p:spPr>
          <a:xfrm>
            <a:off x="9273309" y="175490"/>
            <a:ext cx="2817091" cy="119149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8108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B1D79A-1735-A540-9841-E402FF023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F924353-BDBE-704C-A9FD-57F5D261CD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AF5D523-A3DD-1742-B73D-86C5D5AA0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3E3E2-BE28-1D40-9D2C-E40BA00A87BE}" type="datetimeFigureOut">
              <a:rPr lang="nl-NL" smtClean="0"/>
              <a:t>12-11-2020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F3150A7-E0D6-BE40-A89E-72618082A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518C534-2AE5-984A-80C9-D151D0DD8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FBA7-37FA-1E45-83A9-C7B9665AAA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4423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BF5275-67B8-3D45-B53C-64AA091AB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EB48326-A389-F547-9E95-C30C5E740D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61BC12B-A3DA-3D4B-9C14-5BADE1E355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B27FFBE-4A3C-674C-A167-012D23046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3E3E2-BE28-1D40-9D2C-E40BA00A87BE}" type="datetimeFigureOut">
              <a:rPr lang="nl-NL" smtClean="0"/>
              <a:t>12-11-2020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EB533E6-C258-0947-946C-569522072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BA9204D-EA61-524D-A1B5-43EDB7F3B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FBA7-37FA-1E45-83A9-C7B9665AAA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2799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C64E36-F94B-C848-B07F-FEEA7F928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CB9FBA1-59FF-3C44-8766-880DF79725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CD16C07-C7BE-1F4D-82A4-4E8E7BF16A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94306D0-7893-5E45-9406-806FA41B7C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7210EE9D-E3B9-6B42-BC82-3349407CC2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DBA9BD69-3755-E242-AA1F-D63DBDE32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3E3E2-BE28-1D40-9D2C-E40BA00A87BE}" type="datetimeFigureOut">
              <a:rPr lang="nl-NL" smtClean="0"/>
              <a:t>12-11-2020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557BAD2A-3AA2-4B40-804B-37CDEABB8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09B38AAC-413A-E24B-A294-2CFA207CA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FBA7-37FA-1E45-83A9-C7B9665AAA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2385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D05C73-B60F-C940-8AEC-F81AE6B71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2675228-DA3D-2B40-8209-C0D4132D9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3E3E2-BE28-1D40-9D2C-E40BA00A87BE}" type="datetimeFigureOut">
              <a:rPr lang="nl-NL" smtClean="0"/>
              <a:t>12-11-2020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87C9E51-8543-C546-8C0C-C6439CDAC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6AD4302-7959-D547-8E5C-C296C0E49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FBA7-37FA-1E45-83A9-C7B9665AAA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1939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6720C7ED-1173-5F4E-AF5F-E13F54FA5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3E3E2-BE28-1D40-9D2C-E40BA00A87BE}" type="datetimeFigureOut">
              <a:rPr lang="nl-NL" smtClean="0"/>
              <a:t>12-11-2020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A67DEDF-4639-524E-8486-7147BE6D9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D3EE11E-4C00-0046-A219-23EAF4128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FBA7-37FA-1E45-83A9-C7B9665AAA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3246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0DE9F1-D5FE-3043-9E13-01B5227C8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0BB7862-25AE-6943-977A-4BF2BC5484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B4606EC-6038-9E4F-921A-1F10716616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B9222A7-BE4F-DC46-8678-249834797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3E3E2-BE28-1D40-9D2C-E40BA00A87BE}" type="datetimeFigureOut">
              <a:rPr lang="nl-NL" smtClean="0"/>
              <a:t>12-11-2020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2BDEE7A-1AD4-094F-B508-67A3C0BED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EAC31BA-A3AB-BD40-B3B5-80406E03D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FBA7-37FA-1E45-83A9-C7B9665AAA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0940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D743E8-9C72-E343-AEFD-C62DA93C5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AF80D8A8-E8CD-9C45-B3E1-3EC1F61CB8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88008AC-F99D-AA44-85A5-AFACF90B04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535AD18-2ECB-914D-9DB9-B7CD7CAE1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3E3E2-BE28-1D40-9D2C-E40BA00A87BE}" type="datetimeFigureOut">
              <a:rPr lang="nl-NL" smtClean="0"/>
              <a:t>12-11-2020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E735998-DDC1-F74D-B48F-03ED56BCA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FE8EDB5-E2EE-6E4F-8530-11DF03B86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FBA7-37FA-1E45-83A9-C7B9665AAA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40771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56E8CA2-EA47-0248-8E75-038B102B2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CEA6017-3C38-384F-82FF-E7E2CD9AFD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B16CF9F-006F-924F-8627-DA2AC99529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73E3E2-BE28-1D40-9D2C-E40BA00A87BE}" type="datetimeFigureOut">
              <a:rPr lang="nl-NL" smtClean="0"/>
              <a:t>12-11-2020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ACDD728-CBBE-AA4C-8E3B-F60443F135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BE36953-0040-3E41-B466-44CAB9584A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7FBA7-37FA-1E45-83A9-C7B9665AAA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5650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79F8F5A2-A7F5-BE44-A78D-C963B054AD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27576" y="-570266"/>
            <a:ext cx="7998532" cy="799853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75CD0C1-B9E1-9A4D-8104-CC310CBC5E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736601"/>
            <a:ext cx="12192000" cy="2387600"/>
          </a:xfrm>
        </p:spPr>
        <p:txBody>
          <a:bodyPr>
            <a:normAutofit fontScale="90000"/>
          </a:bodyPr>
          <a:lstStyle/>
          <a:p>
            <a:r>
              <a:rPr lang="nl-NL" b="1" dirty="0">
                <a:solidFill>
                  <a:srgbClr val="273675"/>
                </a:solidFill>
                <a:latin typeface="Maven Pro" panose="02000000000000000000" pitchFamily="2" charset="0"/>
              </a:rPr>
              <a:t>Zó regel je </a:t>
            </a:r>
            <a:br>
              <a:rPr lang="nl-NL" b="1" dirty="0">
                <a:solidFill>
                  <a:srgbClr val="273675"/>
                </a:solidFill>
                <a:latin typeface="Maven Pro" panose="02000000000000000000" pitchFamily="2" charset="0"/>
              </a:rPr>
            </a:br>
            <a:r>
              <a:rPr lang="nl-NL" b="1" dirty="0">
                <a:solidFill>
                  <a:srgbClr val="273675"/>
                </a:solidFill>
                <a:latin typeface="Maven Pro" panose="02000000000000000000" pitchFamily="2" charset="0"/>
              </a:rPr>
              <a:t>50% lokaal eigendom van energieprojecten in beleid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56224768-10E4-C14F-9179-90F79A2CE351}"/>
              </a:ext>
            </a:extLst>
          </p:cNvPr>
          <p:cNvSpPr txBox="1"/>
          <p:nvPr/>
        </p:nvSpPr>
        <p:spPr>
          <a:xfrm>
            <a:off x="7421574" y="5580556"/>
            <a:ext cx="45554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Maven Pro" panose="02000000000000000000" pitchFamily="2" charset="0"/>
              </a:rPr>
              <a:t>Naam </a:t>
            </a:r>
            <a:r>
              <a:rPr lang="nl-NL" dirty="0" err="1">
                <a:latin typeface="Maven Pro" panose="02000000000000000000" pitchFamily="2" charset="0"/>
              </a:rPr>
              <a:t>Siward</a:t>
            </a:r>
            <a:r>
              <a:rPr lang="nl-NL" dirty="0">
                <a:latin typeface="Maven Pro" panose="02000000000000000000" pitchFamily="2" charset="0"/>
              </a:rPr>
              <a:t> Zomer</a:t>
            </a:r>
          </a:p>
          <a:p>
            <a:r>
              <a:rPr lang="nl-NL" dirty="0">
                <a:latin typeface="Maven Pro" panose="02000000000000000000" pitchFamily="2" charset="0"/>
              </a:rPr>
              <a:t>E-mail </a:t>
            </a:r>
            <a:r>
              <a:rPr lang="nl-NL" dirty="0" err="1">
                <a:latin typeface="Maven Pro" panose="02000000000000000000" pitchFamily="2" charset="0"/>
              </a:rPr>
              <a:t>siward.zomer@energiesamen.nu</a:t>
            </a:r>
            <a:endParaRPr lang="nl-NL" dirty="0">
              <a:latin typeface="Maven Pro" panose="02000000000000000000" pitchFamily="2" charset="0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796F61F7-7F11-CB4D-AA2C-F3A3DC6276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348051"/>
            <a:ext cx="3269611" cy="1388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0092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4A5AFB-767C-4503-8248-B4F69EE6A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Twee situaties (</a:t>
            </a:r>
            <a:r>
              <a:rPr lang="nl-NL" dirty="0" err="1"/>
              <a:t>factsheet</a:t>
            </a:r>
            <a:r>
              <a:rPr lang="nl-NL" dirty="0"/>
              <a:t> NPRES)</a:t>
            </a:r>
            <a:br>
              <a:rPr lang="nl-NL" dirty="0"/>
            </a:br>
            <a:endParaRPr lang="nl-NL" dirty="0"/>
          </a:p>
        </p:txBody>
      </p:sp>
      <p:sp>
        <p:nvSpPr>
          <p:cNvPr id="5" name="Pijl: vijfhoek 4">
            <a:extLst>
              <a:ext uri="{FF2B5EF4-FFF2-40B4-BE49-F238E27FC236}">
                <a16:creationId xmlns:a16="http://schemas.microsoft.com/office/drawing/2014/main" id="{904FC7D2-AEB3-46B8-B827-3B9C7EBA485F}"/>
              </a:ext>
            </a:extLst>
          </p:cNvPr>
          <p:cNvSpPr/>
          <p:nvPr/>
        </p:nvSpPr>
        <p:spPr>
          <a:xfrm>
            <a:off x="1010658" y="3429000"/>
            <a:ext cx="2153647" cy="1100797"/>
          </a:xfrm>
          <a:prstGeom prst="homePlate">
            <a:avLst/>
          </a:prstGeom>
          <a:solidFill>
            <a:srgbClr val="9DD5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600" dirty="0">
                <a:latin typeface="Maven Pro" panose="02000000000000000000"/>
              </a:rPr>
              <a:t>Algemeen beleid</a:t>
            </a:r>
          </a:p>
          <a:p>
            <a:r>
              <a:rPr lang="nl-NL" sz="1600" dirty="0">
                <a:latin typeface="Maven Pro" panose="02000000000000000000"/>
              </a:rPr>
              <a:t>CO2 reductie</a:t>
            </a:r>
          </a:p>
        </p:txBody>
      </p:sp>
      <p:sp>
        <p:nvSpPr>
          <p:cNvPr id="25" name="Pijl: vijfhoek 24">
            <a:extLst>
              <a:ext uri="{FF2B5EF4-FFF2-40B4-BE49-F238E27FC236}">
                <a16:creationId xmlns:a16="http://schemas.microsoft.com/office/drawing/2014/main" id="{A00E6890-368C-4530-99BC-0997542D5BB6}"/>
              </a:ext>
            </a:extLst>
          </p:cNvPr>
          <p:cNvSpPr/>
          <p:nvPr/>
        </p:nvSpPr>
        <p:spPr>
          <a:xfrm>
            <a:off x="3220457" y="3437016"/>
            <a:ext cx="2153647" cy="1100797"/>
          </a:xfrm>
          <a:prstGeom prst="homePlate">
            <a:avLst/>
          </a:prstGeom>
          <a:solidFill>
            <a:srgbClr val="4DB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600" dirty="0">
                <a:latin typeface="Maven Pro" panose="02000000000000000000"/>
              </a:rPr>
              <a:t>Aanwijzen zoekgebieden</a:t>
            </a:r>
          </a:p>
        </p:txBody>
      </p:sp>
      <p:sp>
        <p:nvSpPr>
          <p:cNvPr id="27" name="Pijl: vijfhoek 26">
            <a:extLst>
              <a:ext uri="{FF2B5EF4-FFF2-40B4-BE49-F238E27FC236}">
                <a16:creationId xmlns:a16="http://schemas.microsoft.com/office/drawing/2014/main" id="{FBA1E63B-4DBD-4B4B-B7AB-29A3333E536A}"/>
              </a:ext>
            </a:extLst>
          </p:cNvPr>
          <p:cNvSpPr/>
          <p:nvPr/>
        </p:nvSpPr>
        <p:spPr>
          <a:xfrm>
            <a:off x="5434260" y="3424985"/>
            <a:ext cx="2153647" cy="1100797"/>
          </a:xfrm>
          <a:prstGeom prst="homePlate">
            <a:avLst/>
          </a:prstGeom>
          <a:solidFill>
            <a:srgbClr val="81C2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600" dirty="0">
                <a:latin typeface="Maven Pro" panose="02000000000000000000"/>
              </a:rPr>
              <a:t>Participatiebeleid</a:t>
            </a:r>
          </a:p>
        </p:txBody>
      </p:sp>
      <p:sp>
        <p:nvSpPr>
          <p:cNvPr id="29" name="Pijl: vijfhoek 28">
            <a:extLst>
              <a:ext uri="{FF2B5EF4-FFF2-40B4-BE49-F238E27FC236}">
                <a16:creationId xmlns:a16="http://schemas.microsoft.com/office/drawing/2014/main" id="{2086BA63-BAA6-4B68-AF15-14D525CD23E7}"/>
              </a:ext>
            </a:extLst>
          </p:cNvPr>
          <p:cNvSpPr/>
          <p:nvPr/>
        </p:nvSpPr>
        <p:spPr>
          <a:xfrm>
            <a:off x="7644059" y="3424985"/>
            <a:ext cx="2153647" cy="1100797"/>
          </a:xfrm>
          <a:prstGeom prst="homePlate">
            <a:avLst/>
          </a:prstGeom>
          <a:solidFill>
            <a:srgbClr val="009B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600" dirty="0">
                <a:latin typeface="Maven Pro" panose="02000000000000000000"/>
              </a:rPr>
              <a:t>Bevoegd gezag controleert</a:t>
            </a:r>
          </a:p>
        </p:txBody>
      </p:sp>
      <p:sp>
        <p:nvSpPr>
          <p:cNvPr id="31" name="Pijl: vijfhoek 30">
            <a:extLst>
              <a:ext uri="{FF2B5EF4-FFF2-40B4-BE49-F238E27FC236}">
                <a16:creationId xmlns:a16="http://schemas.microsoft.com/office/drawing/2014/main" id="{BB91A092-F190-48DD-B478-8FDD6286E88E}"/>
              </a:ext>
            </a:extLst>
          </p:cNvPr>
          <p:cNvSpPr/>
          <p:nvPr/>
        </p:nvSpPr>
        <p:spPr>
          <a:xfrm>
            <a:off x="9865908" y="3429000"/>
            <a:ext cx="2153647" cy="1100797"/>
          </a:xfrm>
          <a:prstGeom prst="homePlate">
            <a:avLst/>
          </a:prstGeom>
          <a:solidFill>
            <a:srgbClr val="0060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600" dirty="0">
                <a:latin typeface="Maven Pro" panose="02000000000000000000"/>
              </a:rPr>
              <a:t>Besluit</a:t>
            </a:r>
          </a:p>
          <a:p>
            <a:r>
              <a:rPr lang="nl-NL" sz="1600" dirty="0">
                <a:latin typeface="Maven Pro" panose="02000000000000000000"/>
              </a:rPr>
              <a:t>Planologische medewerking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CDDCE0ED-E66A-4DDE-A909-A9FB041EE24C}"/>
              </a:ext>
            </a:extLst>
          </p:cNvPr>
          <p:cNvSpPr txBox="1"/>
          <p:nvPr/>
        </p:nvSpPr>
        <p:spPr>
          <a:xfrm>
            <a:off x="930728" y="2096655"/>
            <a:ext cx="1027067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nl-NL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aven Pro" panose="02000000000000000000"/>
                <a:sym typeface="Calibri"/>
              </a:rPr>
              <a:t>1) Inspanningsverplichting initiatiefnemers organiseren draagvlak voor hun plannen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212447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4A5AFB-767C-4503-8248-B4F69EE6A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Twee situaties (</a:t>
            </a:r>
            <a:r>
              <a:rPr lang="nl-NL" dirty="0" err="1"/>
              <a:t>factsheet</a:t>
            </a:r>
            <a:r>
              <a:rPr lang="nl-NL" dirty="0"/>
              <a:t> NPRES)</a:t>
            </a:r>
            <a:br>
              <a:rPr lang="nl-NL" dirty="0"/>
            </a:br>
            <a:endParaRPr lang="nl-NL" dirty="0"/>
          </a:p>
        </p:txBody>
      </p:sp>
      <p:sp>
        <p:nvSpPr>
          <p:cNvPr id="5" name="Pijl: vijfhoek 4">
            <a:extLst>
              <a:ext uri="{FF2B5EF4-FFF2-40B4-BE49-F238E27FC236}">
                <a16:creationId xmlns:a16="http://schemas.microsoft.com/office/drawing/2014/main" id="{904FC7D2-AEB3-46B8-B827-3B9C7EBA485F}"/>
              </a:ext>
            </a:extLst>
          </p:cNvPr>
          <p:cNvSpPr/>
          <p:nvPr/>
        </p:nvSpPr>
        <p:spPr>
          <a:xfrm>
            <a:off x="1010658" y="3429000"/>
            <a:ext cx="2153647" cy="1100797"/>
          </a:xfrm>
          <a:prstGeom prst="homePlate">
            <a:avLst/>
          </a:prstGeom>
          <a:solidFill>
            <a:srgbClr val="81C2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600" dirty="0">
                <a:latin typeface="Maven Pro" panose="02000000000000000000"/>
              </a:rPr>
              <a:t>Maken</a:t>
            </a:r>
          </a:p>
          <a:p>
            <a:r>
              <a:rPr lang="nl-NL" sz="1600" dirty="0">
                <a:latin typeface="Maven Pro" panose="02000000000000000000"/>
              </a:rPr>
              <a:t>Participatiebeleid</a:t>
            </a:r>
          </a:p>
        </p:txBody>
      </p:sp>
      <p:sp>
        <p:nvSpPr>
          <p:cNvPr id="27" name="Pijl: vijfhoek 26">
            <a:extLst>
              <a:ext uri="{FF2B5EF4-FFF2-40B4-BE49-F238E27FC236}">
                <a16:creationId xmlns:a16="http://schemas.microsoft.com/office/drawing/2014/main" id="{FBA1E63B-4DBD-4B4B-B7AB-29A3333E536A}"/>
              </a:ext>
            </a:extLst>
          </p:cNvPr>
          <p:cNvSpPr/>
          <p:nvPr/>
        </p:nvSpPr>
        <p:spPr>
          <a:xfrm>
            <a:off x="3236960" y="3424985"/>
            <a:ext cx="2153647" cy="1100797"/>
          </a:xfrm>
          <a:prstGeom prst="homePlate">
            <a:avLst/>
          </a:prstGeom>
          <a:solidFill>
            <a:srgbClr val="009B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600" dirty="0">
                <a:latin typeface="Maven Pro" panose="02000000000000000000"/>
              </a:rPr>
              <a:t>Bevoegd gezag controleert</a:t>
            </a:r>
          </a:p>
        </p:txBody>
      </p:sp>
      <p:sp>
        <p:nvSpPr>
          <p:cNvPr id="29" name="Pijl: vijfhoek 28">
            <a:extLst>
              <a:ext uri="{FF2B5EF4-FFF2-40B4-BE49-F238E27FC236}">
                <a16:creationId xmlns:a16="http://schemas.microsoft.com/office/drawing/2014/main" id="{2086BA63-BAA6-4B68-AF15-14D525CD23E7}"/>
              </a:ext>
            </a:extLst>
          </p:cNvPr>
          <p:cNvSpPr/>
          <p:nvPr/>
        </p:nvSpPr>
        <p:spPr>
          <a:xfrm>
            <a:off x="5446759" y="3424985"/>
            <a:ext cx="2153647" cy="1100797"/>
          </a:xfrm>
          <a:prstGeom prst="homePlate">
            <a:avLst/>
          </a:prstGeom>
          <a:solidFill>
            <a:srgbClr val="4DB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400" dirty="0">
                <a:latin typeface="Maven Pro" panose="02000000000000000000"/>
              </a:rPr>
              <a:t>Aanwijzen zoekgebieden met beste plannen die voldoen aan beleid</a:t>
            </a:r>
          </a:p>
        </p:txBody>
      </p:sp>
      <p:sp>
        <p:nvSpPr>
          <p:cNvPr id="31" name="Pijl: vijfhoek 30">
            <a:extLst>
              <a:ext uri="{FF2B5EF4-FFF2-40B4-BE49-F238E27FC236}">
                <a16:creationId xmlns:a16="http://schemas.microsoft.com/office/drawing/2014/main" id="{BB91A092-F190-48DD-B478-8FDD6286E88E}"/>
              </a:ext>
            </a:extLst>
          </p:cNvPr>
          <p:cNvSpPr/>
          <p:nvPr/>
        </p:nvSpPr>
        <p:spPr>
          <a:xfrm>
            <a:off x="7668608" y="3429000"/>
            <a:ext cx="2153647" cy="1100797"/>
          </a:xfrm>
          <a:prstGeom prst="homePlate">
            <a:avLst/>
          </a:prstGeom>
          <a:solidFill>
            <a:srgbClr val="0060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600" dirty="0">
                <a:latin typeface="Maven Pro" panose="02000000000000000000"/>
              </a:rPr>
              <a:t>Besluit</a:t>
            </a:r>
          </a:p>
          <a:p>
            <a:r>
              <a:rPr lang="nl-NL" sz="1600" dirty="0">
                <a:latin typeface="Maven Pro" panose="02000000000000000000"/>
              </a:rPr>
              <a:t>Planologische medewerking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CDDCE0ED-E66A-4DDE-A909-A9FB041EE24C}"/>
              </a:ext>
            </a:extLst>
          </p:cNvPr>
          <p:cNvSpPr txBox="1"/>
          <p:nvPr/>
        </p:nvSpPr>
        <p:spPr>
          <a:xfrm>
            <a:off x="1010658" y="2199824"/>
            <a:ext cx="7255512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nl-NL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aven Pro" panose="02000000000000000000"/>
                <a:sym typeface="Calibri"/>
              </a:rPr>
              <a:t>2) Gemeente Leudal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kumimoji="0" lang="nl-NL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aven Pro" panose="02000000000000000000"/>
                <a:sym typeface="Calibri"/>
              </a:rPr>
              <a:t>Afspraken zijn al gemaakt in private overeenkomsten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279242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4A5AFB-767C-4503-8248-B4F69EE6A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Twee situaties (</a:t>
            </a:r>
            <a:r>
              <a:rPr lang="nl-NL" dirty="0" err="1"/>
              <a:t>factsheet</a:t>
            </a:r>
            <a:r>
              <a:rPr lang="nl-NL" dirty="0"/>
              <a:t> NPRES)</a:t>
            </a:r>
            <a:br>
              <a:rPr lang="nl-NL" dirty="0"/>
            </a:br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6DCEF82E-3D81-48BC-871F-80A0E383ACC2}"/>
              </a:ext>
            </a:extLst>
          </p:cNvPr>
          <p:cNvSpPr txBox="1"/>
          <p:nvPr/>
        </p:nvSpPr>
        <p:spPr>
          <a:xfrm>
            <a:off x="1010658" y="1761740"/>
            <a:ext cx="96167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>
                <a:latin typeface="Maven Pro" panose="02000000000000000000"/>
              </a:rPr>
              <a:t>(1) </a:t>
            </a:r>
            <a:r>
              <a:rPr lang="nl-NL" b="1" dirty="0">
                <a:solidFill>
                  <a:srgbClr val="000000"/>
                </a:solidFill>
                <a:latin typeface="Maven Pro" panose="02000000000000000000"/>
                <a:sym typeface="Calibri"/>
              </a:rPr>
              <a:t>Inspanningsverplichting initiatiefnemers organiseren draagvlak voor hun plannen</a:t>
            </a:r>
            <a:endParaRPr lang="nl-NL" b="1" dirty="0">
              <a:latin typeface="Maven Pro" panose="0200000000000000000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300EB24F-6B5B-4758-9454-179E5B0286FD}"/>
              </a:ext>
            </a:extLst>
          </p:cNvPr>
          <p:cNvSpPr txBox="1"/>
          <p:nvPr/>
        </p:nvSpPr>
        <p:spPr>
          <a:xfrm>
            <a:off x="969718" y="4400282"/>
            <a:ext cx="96986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latin typeface="Maven Pro" panose="02000000000000000000"/>
              </a:rPr>
              <a:t>(2) </a:t>
            </a:r>
            <a:r>
              <a:rPr lang="nl-NL" b="1" dirty="0">
                <a:latin typeface="Maven Pro" panose="02000000000000000000"/>
              </a:rPr>
              <a:t>Leudal: </a:t>
            </a:r>
            <a:r>
              <a:rPr lang="nl-NL" b="1" dirty="0">
                <a:solidFill>
                  <a:srgbClr val="000000"/>
                </a:solidFill>
                <a:latin typeface="Maven Pro" panose="02000000000000000000"/>
                <a:sym typeface="Calibri"/>
              </a:rPr>
              <a:t>Afspraken zijn al gemaakt in private overeenkomsten</a:t>
            </a:r>
          </a:p>
          <a:p>
            <a:endParaRPr lang="nl-NL" sz="2400" b="1" dirty="0">
              <a:latin typeface="Maven Pro" panose="02000000000000000000"/>
            </a:endParaRPr>
          </a:p>
        </p:txBody>
      </p:sp>
      <p:sp>
        <p:nvSpPr>
          <p:cNvPr id="17" name="Pijl: vijfhoek 4">
            <a:extLst>
              <a:ext uri="{FF2B5EF4-FFF2-40B4-BE49-F238E27FC236}">
                <a16:creationId xmlns:a16="http://schemas.microsoft.com/office/drawing/2014/main" id="{0CE1EDA0-A279-EF4A-9A16-59E58090DB3D}"/>
              </a:ext>
            </a:extLst>
          </p:cNvPr>
          <p:cNvSpPr/>
          <p:nvPr/>
        </p:nvSpPr>
        <p:spPr>
          <a:xfrm>
            <a:off x="838200" y="2685826"/>
            <a:ext cx="2153647" cy="1100797"/>
          </a:xfrm>
          <a:prstGeom prst="homePlate">
            <a:avLst/>
          </a:prstGeom>
          <a:solidFill>
            <a:srgbClr val="9DD5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600" dirty="0">
                <a:latin typeface="Maven Pro" panose="02000000000000000000"/>
              </a:rPr>
              <a:t>Algemeen beleid</a:t>
            </a:r>
          </a:p>
          <a:p>
            <a:r>
              <a:rPr lang="nl-NL" sz="1600" dirty="0">
                <a:latin typeface="Maven Pro" panose="02000000000000000000"/>
              </a:rPr>
              <a:t>CO2 reductie</a:t>
            </a:r>
          </a:p>
        </p:txBody>
      </p:sp>
      <p:sp>
        <p:nvSpPr>
          <p:cNvPr id="18" name="Pijl: vijfhoek 24">
            <a:extLst>
              <a:ext uri="{FF2B5EF4-FFF2-40B4-BE49-F238E27FC236}">
                <a16:creationId xmlns:a16="http://schemas.microsoft.com/office/drawing/2014/main" id="{2BA8DADF-F36A-1347-83AE-84BEBBBC0A09}"/>
              </a:ext>
            </a:extLst>
          </p:cNvPr>
          <p:cNvSpPr/>
          <p:nvPr/>
        </p:nvSpPr>
        <p:spPr>
          <a:xfrm>
            <a:off x="3047999" y="2693842"/>
            <a:ext cx="2153647" cy="1100797"/>
          </a:xfrm>
          <a:prstGeom prst="homePlate">
            <a:avLst/>
          </a:prstGeom>
          <a:solidFill>
            <a:srgbClr val="4DB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600" dirty="0">
                <a:latin typeface="Maven Pro" panose="02000000000000000000"/>
              </a:rPr>
              <a:t>Aanwijzen zoekgebieden</a:t>
            </a:r>
          </a:p>
        </p:txBody>
      </p:sp>
      <p:sp>
        <p:nvSpPr>
          <p:cNvPr id="19" name="Pijl: vijfhoek 26">
            <a:extLst>
              <a:ext uri="{FF2B5EF4-FFF2-40B4-BE49-F238E27FC236}">
                <a16:creationId xmlns:a16="http://schemas.microsoft.com/office/drawing/2014/main" id="{7AFB82E9-069A-1045-B93E-5D4D00149CE6}"/>
              </a:ext>
            </a:extLst>
          </p:cNvPr>
          <p:cNvSpPr/>
          <p:nvPr/>
        </p:nvSpPr>
        <p:spPr>
          <a:xfrm>
            <a:off x="5261802" y="2681811"/>
            <a:ext cx="2153647" cy="1100797"/>
          </a:xfrm>
          <a:prstGeom prst="homePlate">
            <a:avLst/>
          </a:prstGeom>
          <a:solidFill>
            <a:srgbClr val="81C2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600" dirty="0">
                <a:latin typeface="Maven Pro" panose="02000000000000000000"/>
              </a:rPr>
              <a:t>Participatiebeleid</a:t>
            </a:r>
          </a:p>
        </p:txBody>
      </p:sp>
      <p:sp>
        <p:nvSpPr>
          <p:cNvPr id="20" name="Pijl: vijfhoek 28">
            <a:extLst>
              <a:ext uri="{FF2B5EF4-FFF2-40B4-BE49-F238E27FC236}">
                <a16:creationId xmlns:a16="http://schemas.microsoft.com/office/drawing/2014/main" id="{A54B7FCF-3D6B-9F4F-A7B2-20A4D3F58EE5}"/>
              </a:ext>
            </a:extLst>
          </p:cNvPr>
          <p:cNvSpPr/>
          <p:nvPr/>
        </p:nvSpPr>
        <p:spPr>
          <a:xfrm>
            <a:off x="7471601" y="2681811"/>
            <a:ext cx="2153647" cy="1100797"/>
          </a:xfrm>
          <a:prstGeom prst="homePlate">
            <a:avLst/>
          </a:prstGeom>
          <a:solidFill>
            <a:srgbClr val="009B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600" dirty="0">
                <a:latin typeface="Maven Pro" panose="02000000000000000000"/>
              </a:rPr>
              <a:t>Bevoegd gezag controleert</a:t>
            </a:r>
          </a:p>
        </p:txBody>
      </p:sp>
      <p:sp>
        <p:nvSpPr>
          <p:cNvPr id="21" name="Pijl: vijfhoek 30">
            <a:extLst>
              <a:ext uri="{FF2B5EF4-FFF2-40B4-BE49-F238E27FC236}">
                <a16:creationId xmlns:a16="http://schemas.microsoft.com/office/drawing/2014/main" id="{C353C8E7-6815-DF49-B9FD-9445D83EFEEE}"/>
              </a:ext>
            </a:extLst>
          </p:cNvPr>
          <p:cNvSpPr/>
          <p:nvPr/>
        </p:nvSpPr>
        <p:spPr>
          <a:xfrm>
            <a:off x="9693450" y="2685826"/>
            <a:ext cx="2153647" cy="1100797"/>
          </a:xfrm>
          <a:prstGeom prst="homePlate">
            <a:avLst/>
          </a:prstGeom>
          <a:solidFill>
            <a:srgbClr val="0060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600" dirty="0">
                <a:latin typeface="Maven Pro" panose="02000000000000000000"/>
              </a:rPr>
              <a:t>Besluit</a:t>
            </a:r>
          </a:p>
          <a:p>
            <a:r>
              <a:rPr lang="nl-NL" sz="1600" dirty="0">
                <a:latin typeface="Maven Pro" panose="02000000000000000000"/>
              </a:rPr>
              <a:t>Planologische medewerking</a:t>
            </a:r>
          </a:p>
        </p:txBody>
      </p:sp>
      <p:sp>
        <p:nvSpPr>
          <p:cNvPr id="22" name="Pijl: vijfhoek 4">
            <a:extLst>
              <a:ext uri="{FF2B5EF4-FFF2-40B4-BE49-F238E27FC236}">
                <a16:creationId xmlns:a16="http://schemas.microsoft.com/office/drawing/2014/main" id="{2859BDC7-DAE6-5C40-831B-BB646A4768BA}"/>
              </a:ext>
            </a:extLst>
          </p:cNvPr>
          <p:cNvSpPr/>
          <p:nvPr/>
        </p:nvSpPr>
        <p:spPr>
          <a:xfrm>
            <a:off x="838200" y="5362044"/>
            <a:ext cx="2153647" cy="1100797"/>
          </a:xfrm>
          <a:prstGeom prst="homePlate">
            <a:avLst/>
          </a:prstGeom>
          <a:solidFill>
            <a:srgbClr val="81C2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600" dirty="0">
                <a:latin typeface="Maven Pro" panose="02000000000000000000"/>
              </a:rPr>
              <a:t>Maken</a:t>
            </a:r>
          </a:p>
          <a:p>
            <a:r>
              <a:rPr lang="nl-NL" sz="1600" dirty="0">
                <a:latin typeface="Maven Pro" panose="02000000000000000000"/>
              </a:rPr>
              <a:t>Participatiebeleid</a:t>
            </a:r>
          </a:p>
        </p:txBody>
      </p:sp>
      <p:sp>
        <p:nvSpPr>
          <p:cNvPr id="23" name="Pijl: vijfhoek 26">
            <a:extLst>
              <a:ext uri="{FF2B5EF4-FFF2-40B4-BE49-F238E27FC236}">
                <a16:creationId xmlns:a16="http://schemas.microsoft.com/office/drawing/2014/main" id="{70C3BEF0-9223-AB49-8C22-77E7D51F937A}"/>
              </a:ext>
            </a:extLst>
          </p:cNvPr>
          <p:cNvSpPr/>
          <p:nvPr/>
        </p:nvSpPr>
        <p:spPr>
          <a:xfrm>
            <a:off x="3064502" y="5358029"/>
            <a:ext cx="2153647" cy="1100797"/>
          </a:xfrm>
          <a:prstGeom prst="homePlate">
            <a:avLst/>
          </a:prstGeom>
          <a:solidFill>
            <a:srgbClr val="009B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600" dirty="0">
                <a:latin typeface="Maven Pro" panose="02000000000000000000"/>
              </a:rPr>
              <a:t>Bevoegd gezag controleert</a:t>
            </a:r>
          </a:p>
        </p:txBody>
      </p:sp>
      <p:sp>
        <p:nvSpPr>
          <p:cNvPr id="24" name="Pijl: vijfhoek 28">
            <a:extLst>
              <a:ext uri="{FF2B5EF4-FFF2-40B4-BE49-F238E27FC236}">
                <a16:creationId xmlns:a16="http://schemas.microsoft.com/office/drawing/2014/main" id="{53602C64-C122-C342-AA40-E412EA16FC76}"/>
              </a:ext>
            </a:extLst>
          </p:cNvPr>
          <p:cNvSpPr/>
          <p:nvPr/>
        </p:nvSpPr>
        <p:spPr>
          <a:xfrm>
            <a:off x="5274301" y="5358029"/>
            <a:ext cx="2153647" cy="1100797"/>
          </a:xfrm>
          <a:prstGeom prst="homePlate">
            <a:avLst/>
          </a:prstGeom>
          <a:solidFill>
            <a:srgbClr val="4DB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400" dirty="0">
                <a:latin typeface="Maven Pro" panose="02000000000000000000"/>
              </a:rPr>
              <a:t>Aanwijzen zoekgebieden met beste plannen die voldoen aan beleid</a:t>
            </a:r>
          </a:p>
        </p:txBody>
      </p:sp>
      <p:sp>
        <p:nvSpPr>
          <p:cNvPr id="26" name="Pijl: vijfhoek 30">
            <a:extLst>
              <a:ext uri="{FF2B5EF4-FFF2-40B4-BE49-F238E27FC236}">
                <a16:creationId xmlns:a16="http://schemas.microsoft.com/office/drawing/2014/main" id="{2BBD03FF-126E-4C4A-92F3-DF927A6FF6EE}"/>
              </a:ext>
            </a:extLst>
          </p:cNvPr>
          <p:cNvSpPr/>
          <p:nvPr/>
        </p:nvSpPr>
        <p:spPr>
          <a:xfrm>
            <a:off x="7496150" y="5362044"/>
            <a:ext cx="2153647" cy="1100797"/>
          </a:xfrm>
          <a:prstGeom prst="homePlate">
            <a:avLst/>
          </a:prstGeom>
          <a:solidFill>
            <a:srgbClr val="0060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600" dirty="0">
                <a:latin typeface="Maven Pro" panose="02000000000000000000"/>
              </a:rPr>
              <a:t>Besluit</a:t>
            </a:r>
          </a:p>
          <a:p>
            <a:r>
              <a:rPr lang="nl-NL" sz="1600" dirty="0">
                <a:latin typeface="Maven Pro" panose="02000000000000000000"/>
              </a:rPr>
              <a:t>Planologische medewerking</a:t>
            </a:r>
          </a:p>
        </p:txBody>
      </p:sp>
    </p:spTree>
    <p:extLst>
      <p:ext uri="{BB962C8B-B14F-4D97-AF65-F5344CB8AC3E}">
        <p14:creationId xmlns:p14="http://schemas.microsoft.com/office/powerpoint/2010/main" val="28485620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C7AB66-D07E-40C1-B8B0-C0BF87FE1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9699" y="2510316"/>
            <a:ext cx="2300785" cy="1325563"/>
          </a:xfrm>
        </p:spPr>
        <p:txBody>
          <a:bodyPr/>
          <a:lstStyle/>
          <a:p>
            <a:pPr algn="ctr"/>
            <a:r>
              <a:rPr lang="nl-NL" dirty="0"/>
              <a:t>Vragen?</a:t>
            </a:r>
          </a:p>
        </p:txBody>
      </p:sp>
    </p:spTree>
    <p:extLst>
      <p:ext uri="{BB962C8B-B14F-4D97-AF65-F5344CB8AC3E}">
        <p14:creationId xmlns:p14="http://schemas.microsoft.com/office/powerpoint/2010/main" val="14258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BEC0B2-A4F7-4911-8CD5-4ABFDDF7D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Ter overweging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01BAE93-17E2-450C-A5AD-30EBA000B3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Ruimtelijke ordening is complex</a:t>
            </a:r>
          </a:p>
          <a:p>
            <a:r>
              <a:rPr lang="nl-NL" dirty="0"/>
              <a:t>Doelmatigheid en rechtmatigheid liggen nog wel eens uit elkaar = verwarring </a:t>
            </a:r>
          </a:p>
          <a:p>
            <a:r>
              <a:rPr lang="nl-NL" dirty="0"/>
              <a:t>Wij praten vanuit de praktijk, juristen (logischerwijs) vanuit de wet</a:t>
            </a:r>
          </a:p>
          <a:p>
            <a:r>
              <a:rPr lang="nl-NL" dirty="0"/>
              <a:t>Alle rapporten en </a:t>
            </a:r>
            <a:r>
              <a:rPr lang="nl-NL" dirty="0" err="1"/>
              <a:t>factsheets</a:t>
            </a:r>
            <a:r>
              <a:rPr lang="nl-NL" dirty="0"/>
              <a:t> zijn correct!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76424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92E20A-AB33-4A83-88B6-391BB55EC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Voorgeschiedenis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2397CFA-8882-4E6A-9595-C3D5C994D2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2016: </a:t>
            </a:r>
            <a:r>
              <a:rPr lang="nl-NL" dirty="0" err="1"/>
              <a:t>Pro-actieve</a:t>
            </a:r>
            <a:r>
              <a:rPr lang="nl-NL" dirty="0"/>
              <a:t> gemeenten maakten beleid</a:t>
            </a:r>
            <a:br>
              <a:rPr lang="nl-NL" dirty="0"/>
            </a:br>
            <a:endParaRPr lang="nl-NL" dirty="0"/>
          </a:p>
          <a:p>
            <a:r>
              <a:rPr lang="nl-NL" dirty="0"/>
              <a:t>2019-2020: 5 projecten &gt;50% lokaal eigendom zonder of met weinig bezwaar vergund</a:t>
            </a:r>
            <a:br>
              <a:rPr lang="nl-NL" dirty="0"/>
            </a:br>
            <a:endParaRPr lang="nl-NL" dirty="0"/>
          </a:p>
          <a:p>
            <a:pPr algn="ctr"/>
            <a:r>
              <a:rPr lang="nl-NL" b="1" dirty="0"/>
              <a:t>2020: Streven 50% lokaal eigendom van de omgeving in </a:t>
            </a:r>
            <a:r>
              <a:rPr lang="nl-NL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Klimaatakkoord</a:t>
            </a:r>
          </a:p>
          <a:p>
            <a:pPr marL="0" indent="0">
              <a:buNone/>
            </a:pPr>
            <a:endParaRPr lang="nl-NL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lvl="1"/>
            <a:r>
              <a:rPr lang="nl-NL" dirty="0"/>
              <a:t>Proces dat initiatiefnemer volgt </a:t>
            </a:r>
          </a:p>
          <a:p>
            <a:pPr lvl="1"/>
            <a:r>
              <a:rPr lang="nl-NL" dirty="0"/>
              <a:t>Bevoegd gezag controleert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85065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5C082B-29E8-4BB9-9237-36797D697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Proces uit Klimaatakkoord</a:t>
            </a:r>
          </a:p>
        </p:txBody>
      </p:sp>
      <p:sp>
        <p:nvSpPr>
          <p:cNvPr id="4" name="Pijl: vijfhoek 3">
            <a:extLst>
              <a:ext uri="{FF2B5EF4-FFF2-40B4-BE49-F238E27FC236}">
                <a16:creationId xmlns:a16="http://schemas.microsoft.com/office/drawing/2014/main" id="{F1349E4C-7573-45C3-8098-2BABC1AC2AFD}"/>
              </a:ext>
            </a:extLst>
          </p:cNvPr>
          <p:cNvSpPr/>
          <p:nvPr/>
        </p:nvSpPr>
        <p:spPr>
          <a:xfrm>
            <a:off x="956603" y="3429000"/>
            <a:ext cx="1744394" cy="1100797"/>
          </a:xfrm>
          <a:prstGeom prst="homePlate">
            <a:avLst/>
          </a:prstGeom>
          <a:solidFill>
            <a:srgbClr val="0060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dirty="0">
                <a:latin typeface="Maven Pro" panose="02000000000000000000"/>
              </a:rPr>
              <a:t>Initiatief</a:t>
            </a:r>
          </a:p>
        </p:txBody>
      </p:sp>
      <p:sp>
        <p:nvSpPr>
          <p:cNvPr id="6" name="Pijl: vijfhoek 5">
            <a:extLst>
              <a:ext uri="{FF2B5EF4-FFF2-40B4-BE49-F238E27FC236}">
                <a16:creationId xmlns:a16="http://schemas.microsoft.com/office/drawing/2014/main" id="{0DEDD636-B060-4CE6-9BA7-00FBE5B3D2EF}"/>
              </a:ext>
            </a:extLst>
          </p:cNvPr>
          <p:cNvSpPr/>
          <p:nvPr/>
        </p:nvSpPr>
        <p:spPr>
          <a:xfrm>
            <a:off x="2754921" y="3440720"/>
            <a:ext cx="1744394" cy="1100797"/>
          </a:xfrm>
          <a:prstGeom prst="homePlate">
            <a:avLst/>
          </a:prstGeom>
          <a:solidFill>
            <a:srgbClr val="0060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dirty="0">
                <a:latin typeface="Maven Pro" panose="02000000000000000000"/>
              </a:rPr>
              <a:t>Participatie-waaier</a:t>
            </a:r>
          </a:p>
        </p:txBody>
      </p:sp>
      <p:sp>
        <p:nvSpPr>
          <p:cNvPr id="8" name="Pijl: vijfhoek 7">
            <a:extLst>
              <a:ext uri="{FF2B5EF4-FFF2-40B4-BE49-F238E27FC236}">
                <a16:creationId xmlns:a16="http://schemas.microsoft.com/office/drawing/2014/main" id="{75C2E695-029D-47AF-9593-F7DAA063BE0F}"/>
              </a:ext>
            </a:extLst>
          </p:cNvPr>
          <p:cNvSpPr/>
          <p:nvPr/>
        </p:nvSpPr>
        <p:spPr>
          <a:xfrm>
            <a:off x="4541526" y="3426652"/>
            <a:ext cx="1744394" cy="1100797"/>
          </a:xfrm>
          <a:prstGeom prst="homePlate">
            <a:avLst/>
          </a:prstGeom>
          <a:solidFill>
            <a:srgbClr val="0060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dirty="0">
                <a:latin typeface="Maven Pro" panose="02000000000000000000"/>
              </a:rPr>
              <a:t>Bevoegd gezag controleert</a:t>
            </a:r>
          </a:p>
        </p:txBody>
      </p:sp>
      <p:sp>
        <p:nvSpPr>
          <p:cNvPr id="10" name="Pijl: vijfhoek 9">
            <a:extLst>
              <a:ext uri="{FF2B5EF4-FFF2-40B4-BE49-F238E27FC236}">
                <a16:creationId xmlns:a16="http://schemas.microsoft.com/office/drawing/2014/main" id="{78801C6C-AB79-49F0-92EE-CF273887AE34}"/>
              </a:ext>
            </a:extLst>
          </p:cNvPr>
          <p:cNvSpPr/>
          <p:nvPr/>
        </p:nvSpPr>
        <p:spPr>
          <a:xfrm>
            <a:off x="6339844" y="3438372"/>
            <a:ext cx="1744394" cy="1100797"/>
          </a:xfrm>
          <a:prstGeom prst="homePlate">
            <a:avLst/>
          </a:prstGeom>
          <a:solidFill>
            <a:srgbClr val="03A8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dirty="0">
                <a:latin typeface="Maven Pro" panose="02000000000000000000"/>
              </a:rPr>
              <a:t>Besluit</a:t>
            </a:r>
          </a:p>
          <a:p>
            <a:r>
              <a:rPr lang="nl-NL" sz="1600" dirty="0">
                <a:latin typeface="Maven Pro" panose="02000000000000000000"/>
              </a:rPr>
              <a:t>Planologische </a:t>
            </a:r>
          </a:p>
          <a:p>
            <a:r>
              <a:rPr lang="nl-NL" sz="1600" dirty="0">
                <a:latin typeface="Maven Pro" panose="02000000000000000000"/>
              </a:rPr>
              <a:t>Medewerking</a:t>
            </a:r>
          </a:p>
        </p:txBody>
      </p:sp>
      <p:sp>
        <p:nvSpPr>
          <p:cNvPr id="12" name="Pijl: vijfhoek 11">
            <a:extLst>
              <a:ext uri="{FF2B5EF4-FFF2-40B4-BE49-F238E27FC236}">
                <a16:creationId xmlns:a16="http://schemas.microsoft.com/office/drawing/2014/main" id="{CB08405C-3905-4412-B0FD-9F969E87290C}"/>
              </a:ext>
            </a:extLst>
          </p:cNvPr>
          <p:cNvSpPr/>
          <p:nvPr/>
        </p:nvSpPr>
        <p:spPr>
          <a:xfrm>
            <a:off x="8128794" y="3440720"/>
            <a:ext cx="1744394" cy="1100797"/>
          </a:xfrm>
          <a:prstGeom prst="homePlate">
            <a:avLst/>
          </a:prstGeom>
          <a:solidFill>
            <a:srgbClr val="03A8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dirty="0">
                <a:latin typeface="Maven Pro" panose="02000000000000000000"/>
              </a:rPr>
              <a:t>RO proces</a:t>
            </a:r>
          </a:p>
        </p:txBody>
      </p:sp>
      <p:sp>
        <p:nvSpPr>
          <p:cNvPr id="14" name="Pijl: vijfhoek 13">
            <a:extLst>
              <a:ext uri="{FF2B5EF4-FFF2-40B4-BE49-F238E27FC236}">
                <a16:creationId xmlns:a16="http://schemas.microsoft.com/office/drawing/2014/main" id="{A2A7016E-BB58-4B7D-89E0-AEE76FB1F496}"/>
              </a:ext>
            </a:extLst>
          </p:cNvPr>
          <p:cNvSpPr/>
          <p:nvPr/>
        </p:nvSpPr>
        <p:spPr>
          <a:xfrm>
            <a:off x="9927112" y="3452440"/>
            <a:ext cx="1744394" cy="1100797"/>
          </a:xfrm>
          <a:prstGeom prst="homePlate">
            <a:avLst/>
          </a:prstGeom>
          <a:solidFill>
            <a:srgbClr val="03A8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dirty="0">
                <a:latin typeface="Maven Pro" panose="02000000000000000000"/>
              </a:rPr>
              <a:t>Besluit</a:t>
            </a:r>
            <a:r>
              <a:rPr lang="nl-NL" sz="1400" dirty="0">
                <a:latin typeface="Maven Pro" panose="02000000000000000000"/>
              </a:rPr>
              <a:t> wijziging </a:t>
            </a:r>
            <a:r>
              <a:rPr lang="nl-NL" sz="1400" dirty="0" err="1">
                <a:latin typeface="Maven Pro" panose="02000000000000000000"/>
              </a:rPr>
              <a:t>bestemmings-plan</a:t>
            </a:r>
            <a:r>
              <a:rPr lang="nl-NL" sz="1400" dirty="0">
                <a:latin typeface="Maven Pro" panose="02000000000000000000"/>
              </a:rPr>
              <a:t> / vergunning</a:t>
            </a:r>
          </a:p>
        </p:txBody>
      </p:sp>
      <p:sp>
        <p:nvSpPr>
          <p:cNvPr id="15" name="Ovaal 14">
            <a:extLst>
              <a:ext uri="{FF2B5EF4-FFF2-40B4-BE49-F238E27FC236}">
                <a16:creationId xmlns:a16="http://schemas.microsoft.com/office/drawing/2014/main" id="{8F44406B-0E25-441F-BDEE-E6D17020565A}"/>
              </a:ext>
            </a:extLst>
          </p:cNvPr>
          <p:cNvSpPr/>
          <p:nvPr/>
        </p:nvSpPr>
        <p:spPr>
          <a:xfrm>
            <a:off x="529387" y="2695070"/>
            <a:ext cx="5823284" cy="2634918"/>
          </a:xfrm>
          <a:prstGeom prst="ellipse">
            <a:avLst/>
          </a:prstGeom>
          <a:noFill/>
          <a:ln w="57150">
            <a:solidFill>
              <a:srgbClr val="F7AC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5" name="Rechte verbindingslijn met pijl 4">
            <a:extLst>
              <a:ext uri="{FF2B5EF4-FFF2-40B4-BE49-F238E27FC236}">
                <a16:creationId xmlns:a16="http://schemas.microsoft.com/office/drawing/2014/main" id="{76A70F2E-1DD0-A44E-A445-8F499AE632D5}"/>
              </a:ext>
            </a:extLst>
          </p:cNvPr>
          <p:cNvCxnSpPr/>
          <p:nvPr/>
        </p:nvCxnSpPr>
        <p:spPr>
          <a:xfrm>
            <a:off x="3447738" y="1753850"/>
            <a:ext cx="0" cy="846944"/>
          </a:xfrm>
          <a:prstGeom prst="straightConnector1">
            <a:avLst/>
          </a:prstGeom>
          <a:ln w="76200">
            <a:solidFill>
              <a:srgbClr val="03A8D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8371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4A5AFB-767C-4503-8248-B4F69EE6A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Proces uit Klimaatakkoord</a:t>
            </a:r>
          </a:p>
        </p:txBody>
      </p:sp>
      <p:sp>
        <p:nvSpPr>
          <p:cNvPr id="5" name="Pijl: vijfhoek 4">
            <a:extLst>
              <a:ext uri="{FF2B5EF4-FFF2-40B4-BE49-F238E27FC236}">
                <a16:creationId xmlns:a16="http://schemas.microsoft.com/office/drawing/2014/main" id="{904FC7D2-AEB3-46B8-B827-3B9C7EBA485F}"/>
              </a:ext>
            </a:extLst>
          </p:cNvPr>
          <p:cNvSpPr/>
          <p:nvPr/>
        </p:nvSpPr>
        <p:spPr>
          <a:xfrm>
            <a:off x="1010658" y="3429000"/>
            <a:ext cx="2153647" cy="1100797"/>
          </a:xfrm>
          <a:prstGeom prst="homePlate">
            <a:avLst/>
          </a:prstGeom>
          <a:solidFill>
            <a:srgbClr val="9DD5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dirty="0">
                <a:latin typeface="Maven Pro" panose="02000000000000000000"/>
              </a:rPr>
              <a:t>Beleid maken</a:t>
            </a:r>
          </a:p>
        </p:txBody>
      </p:sp>
      <p:sp>
        <p:nvSpPr>
          <p:cNvPr id="25" name="Pijl: vijfhoek 24">
            <a:extLst>
              <a:ext uri="{FF2B5EF4-FFF2-40B4-BE49-F238E27FC236}">
                <a16:creationId xmlns:a16="http://schemas.microsoft.com/office/drawing/2014/main" id="{A00E6890-368C-4530-99BC-0997542D5BB6}"/>
              </a:ext>
            </a:extLst>
          </p:cNvPr>
          <p:cNvSpPr/>
          <p:nvPr/>
        </p:nvSpPr>
        <p:spPr>
          <a:xfrm>
            <a:off x="3220457" y="3437016"/>
            <a:ext cx="2153647" cy="1100797"/>
          </a:xfrm>
          <a:prstGeom prst="homePlate">
            <a:avLst/>
          </a:prstGeom>
          <a:solidFill>
            <a:srgbClr val="4DB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dirty="0">
                <a:latin typeface="Maven Pro" panose="02000000000000000000"/>
              </a:rPr>
              <a:t>Zoekgebieden aanwijzen</a:t>
            </a:r>
          </a:p>
        </p:txBody>
      </p:sp>
      <p:sp>
        <p:nvSpPr>
          <p:cNvPr id="27" name="Pijl: vijfhoek 26">
            <a:extLst>
              <a:ext uri="{FF2B5EF4-FFF2-40B4-BE49-F238E27FC236}">
                <a16:creationId xmlns:a16="http://schemas.microsoft.com/office/drawing/2014/main" id="{FBA1E63B-4DBD-4B4B-B7AB-29A3333E536A}"/>
              </a:ext>
            </a:extLst>
          </p:cNvPr>
          <p:cNvSpPr/>
          <p:nvPr/>
        </p:nvSpPr>
        <p:spPr>
          <a:xfrm>
            <a:off x="5434260" y="3424985"/>
            <a:ext cx="2153647" cy="1100797"/>
          </a:xfrm>
          <a:prstGeom prst="homePlate">
            <a:avLst/>
          </a:prstGeom>
          <a:solidFill>
            <a:srgbClr val="81C2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400" dirty="0">
                <a:latin typeface="Maven Pro" panose="02000000000000000000"/>
              </a:rPr>
              <a:t>Participatie afspraken met omgeving </a:t>
            </a:r>
          </a:p>
          <a:p>
            <a:r>
              <a:rPr lang="nl-NL" sz="1400" dirty="0">
                <a:latin typeface="Maven Pro" panose="02000000000000000000"/>
              </a:rPr>
              <a:t>(private afspraken)</a:t>
            </a:r>
          </a:p>
        </p:txBody>
      </p:sp>
      <p:sp>
        <p:nvSpPr>
          <p:cNvPr id="29" name="Pijl: vijfhoek 28">
            <a:extLst>
              <a:ext uri="{FF2B5EF4-FFF2-40B4-BE49-F238E27FC236}">
                <a16:creationId xmlns:a16="http://schemas.microsoft.com/office/drawing/2014/main" id="{2086BA63-BAA6-4B68-AF15-14D525CD23E7}"/>
              </a:ext>
            </a:extLst>
          </p:cNvPr>
          <p:cNvSpPr/>
          <p:nvPr/>
        </p:nvSpPr>
        <p:spPr>
          <a:xfrm>
            <a:off x="7644059" y="3424985"/>
            <a:ext cx="2153647" cy="1100797"/>
          </a:xfrm>
          <a:prstGeom prst="homePlate">
            <a:avLst/>
          </a:prstGeom>
          <a:solidFill>
            <a:srgbClr val="009B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dirty="0">
                <a:latin typeface="Maven Pro" panose="02000000000000000000"/>
              </a:rPr>
              <a:t>Bevoegd gezag controleert</a:t>
            </a:r>
          </a:p>
        </p:txBody>
      </p:sp>
      <p:sp>
        <p:nvSpPr>
          <p:cNvPr id="31" name="Pijl: vijfhoek 30">
            <a:extLst>
              <a:ext uri="{FF2B5EF4-FFF2-40B4-BE49-F238E27FC236}">
                <a16:creationId xmlns:a16="http://schemas.microsoft.com/office/drawing/2014/main" id="{BB91A092-F190-48DD-B478-8FDD6286E88E}"/>
              </a:ext>
            </a:extLst>
          </p:cNvPr>
          <p:cNvSpPr/>
          <p:nvPr/>
        </p:nvSpPr>
        <p:spPr>
          <a:xfrm>
            <a:off x="9865908" y="3429000"/>
            <a:ext cx="2153647" cy="1100797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dirty="0">
                <a:latin typeface="Maven Pro" panose="02000000000000000000"/>
              </a:rPr>
              <a:t>Besluit</a:t>
            </a:r>
          </a:p>
          <a:p>
            <a:r>
              <a:rPr lang="nl-NL" dirty="0">
                <a:latin typeface="Maven Pro" panose="02000000000000000000"/>
              </a:rPr>
              <a:t>Planologische medewerking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AAA82083-959C-D645-8D41-3BE336A39821}"/>
              </a:ext>
            </a:extLst>
          </p:cNvPr>
          <p:cNvSpPr txBox="1"/>
          <p:nvPr/>
        </p:nvSpPr>
        <p:spPr>
          <a:xfrm>
            <a:off x="1039460" y="2385473"/>
            <a:ext cx="8356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latin typeface="Maven Pro" panose="02000000000000000000" pitchFamily="2" charset="0"/>
              </a:rPr>
              <a:t>Proces uit klimaatakkoord </a:t>
            </a:r>
            <a:r>
              <a:rPr lang="nl-NL" i="1" u="sng" dirty="0">
                <a:latin typeface="Maven Pro" panose="02000000000000000000" pitchFamily="2" charset="0"/>
              </a:rPr>
              <a:t>gaat vooraf</a:t>
            </a:r>
            <a:r>
              <a:rPr lang="nl-NL" i="1" dirty="0">
                <a:latin typeface="Maven Pro" panose="02000000000000000000" pitchFamily="2" charset="0"/>
              </a:rPr>
              <a:t> </a:t>
            </a:r>
            <a:r>
              <a:rPr lang="nl-NL" dirty="0">
                <a:latin typeface="Maven Pro" panose="02000000000000000000" pitchFamily="2" charset="0"/>
              </a:rPr>
              <a:t>aan besluit planologische medewerking</a:t>
            </a:r>
          </a:p>
        </p:txBody>
      </p:sp>
    </p:spTree>
    <p:extLst>
      <p:ext uri="{BB962C8B-B14F-4D97-AF65-F5344CB8AC3E}">
        <p14:creationId xmlns:p14="http://schemas.microsoft.com/office/powerpoint/2010/main" val="392178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87B1D3-D833-471F-995D-D862DD219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Verwarring door </a:t>
            </a:r>
            <a:br>
              <a:rPr lang="nl-NL" dirty="0"/>
            </a:br>
            <a:r>
              <a:rPr lang="nl-NL" dirty="0"/>
              <a:t>meerdere onderzoeken</a:t>
            </a:r>
            <a:br>
              <a:rPr lang="nl-NL" dirty="0"/>
            </a:br>
            <a:endParaRPr lang="nl-NL" dirty="0"/>
          </a:p>
        </p:txBody>
      </p:sp>
      <p:sp>
        <p:nvSpPr>
          <p:cNvPr id="5" name="Pijl: vijfhoek 4">
            <a:extLst>
              <a:ext uri="{FF2B5EF4-FFF2-40B4-BE49-F238E27FC236}">
                <a16:creationId xmlns:a16="http://schemas.microsoft.com/office/drawing/2014/main" id="{D8C1A907-39EC-4A57-B3A0-FC574C20CA51}"/>
              </a:ext>
            </a:extLst>
          </p:cNvPr>
          <p:cNvSpPr/>
          <p:nvPr/>
        </p:nvSpPr>
        <p:spPr>
          <a:xfrm>
            <a:off x="1010658" y="3429000"/>
            <a:ext cx="2153647" cy="1100797"/>
          </a:xfrm>
          <a:prstGeom prst="homePlate">
            <a:avLst/>
          </a:prstGeom>
          <a:solidFill>
            <a:srgbClr val="0060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dirty="0">
                <a:latin typeface="Maven Pro" panose="02000000000000000000"/>
              </a:rPr>
              <a:t>Besluit</a:t>
            </a:r>
          </a:p>
          <a:p>
            <a:r>
              <a:rPr lang="nl-NL" dirty="0">
                <a:latin typeface="Maven Pro" panose="02000000000000000000"/>
              </a:rPr>
              <a:t>Planologische medewerking</a:t>
            </a:r>
          </a:p>
        </p:txBody>
      </p:sp>
      <p:sp>
        <p:nvSpPr>
          <p:cNvPr id="7" name="Pijl: vijfhoek 6">
            <a:extLst>
              <a:ext uri="{FF2B5EF4-FFF2-40B4-BE49-F238E27FC236}">
                <a16:creationId xmlns:a16="http://schemas.microsoft.com/office/drawing/2014/main" id="{3CC519EF-6FFC-4D9B-8D9C-16C74A59D842}"/>
              </a:ext>
            </a:extLst>
          </p:cNvPr>
          <p:cNvSpPr/>
          <p:nvPr/>
        </p:nvSpPr>
        <p:spPr>
          <a:xfrm>
            <a:off x="3220457" y="3437016"/>
            <a:ext cx="2153647" cy="1100797"/>
          </a:xfrm>
          <a:prstGeom prst="homePlate">
            <a:avLst/>
          </a:prstGeom>
          <a:solidFill>
            <a:srgbClr val="03A8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dirty="0">
                <a:latin typeface="Maven Pro" panose="02000000000000000000"/>
              </a:rPr>
              <a:t>Onderzoeken / MER</a:t>
            </a:r>
          </a:p>
        </p:txBody>
      </p:sp>
      <p:sp>
        <p:nvSpPr>
          <p:cNvPr id="9" name="Pijl: vijfhoek 8">
            <a:extLst>
              <a:ext uri="{FF2B5EF4-FFF2-40B4-BE49-F238E27FC236}">
                <a16:creationId xmlns:a16="http://schemas.microsoft.com/office/drawing/2014/main" id="{CC938AF7-F197-474F-B402-0E01658D60A9}"/>
              </a:ext>
            </a:extLst>
          </p:cNvPr>
          <p:cNvSpPr/>
          <p:nvPr/>
        </p:nvSpPr>
        <p:spPr>
          <a:xfrm>
            <a:off x="5434260" y="3424985"/>
            <a:ext cx="2153647" cy="1100797"/>
          </a:xfrm>
          <a:prstGeom prst="homePlate">
            <a:avLst/>
          </a:prstGeom>
          <a:solidFill>
            <a:srgbClr val="4DB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dirty="0">
                <a:latin typeface="Maven Pro" panose="02000000000000000000"/>
              </a:rPr>
              <a:t>Vergunning</a:t>
            </a:r>
          </a:p>
          <a:p>
            <a:r>
              <a:rPr lang="nl-NL" sz="1600" dirty="0">
                <a:latin typeface="Maven Pro" panose="02000000000000000000"/>
              </a:rPr>
              <a:t>aanvraag</a:t>
            </a:r>
          </a:p>
        </p:txBody>
      </p:sp>
      <p:sp>
        <p:nvSpPr>
          <p:cNvPr id="13" name="Pijl: vijfhoek 12">
            <a:extLst>
              <a:ext uri="{FF2B5EF4-FFF2-40B4-BE49-F238E27FC236}">
                <a16:creationId xmlns:a16="http://schemas.microsoft.com/office/drawing/2014/main" id="{4A6A9262-7588-428C-8CF3-2575E7035D06}"/>
              </a:ext>
            </a:extLst>
          </p:cNvPr>
          <p:cNvSpPr/>
          <p:nvPr/>
        </p:nvSpPr>
        <p:spPr>
          <a:xfrm>
            <a:off x="7676138" y="3429000"/>
            <a:ext cx="2153647" cy="1100797"/>
          </a:xfrm>
          <a:prstGeom prst="homePlate">
            <a:avLst/>
          </a:prstGeom>
          <a:solidFill>
            <a:srgbClr val="81C2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dirty="0">
                <a:latin typeface="Maven Pro" panose="02000000000000000000"/>
              </a:rPr>
              <a:t>Besluit</a:t>
            </a:r>
          </a:p>
          <a:p>
            <a:r>
              <a:rPr lang="nl-NL" dirty="0">
                <a:latin typeface="Maven Pro" panose="02000000000000000000"/>
              </a:rPr>
              <a:t>Verlenen vergunning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47D001E0-B224-4DDC-A30D-D7A5520F9FDC}"/>
              </a:ext>
            </a:extLst>
          </p:cNvPr>
          <p:cNvSpPr txBox="1"/>
          <p:nvPr/>
        </p:nvSpPr>
        <p:spPr>
          <a:xfrm>
            <a:off x="1299410" y="5119644"/>
            <a:ext cx="862511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latin typeface="Maven Pro" panose="02000000000000000000"/>
              </a:rPr>
              <a:t>Naleving afspraken = privaatrecht (private afspraken met omgeving)</a:t>
            </a:r>
          </a:p>
          <a:p>
            <a:endParaRPr lang="nl-NL" dirty="0"/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2A509A44-DB51-4928-9FEA-AAFB0E7EDE59}"/>
              </a:ext>
            </a:extLst>
          </p:cNvPr>
          <p:cNvSpPr txBox="1"/>
          <p:nvPr/>
        </p:nvSpPr>
        <p:spPr>
          <a:xfrm>
            <a:off x="1299410" y="2116376"/>
            <a:ext cx="54193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latin typeface="Maven Pro" panose="02000000000000000000"/>
              </a:rPr>
              <a:t>Vraagstelling juridisch niet procesmatig</a:t>
            </a:r>
          </a:p>
          <a:p>
            <a:r>
              <a:rPr lang="nl-NL" sz="2400" dirty="0">
                <a:latin typeface="Maven Pro" panose="02000000000000000000"/>
              </a:rPr>
              <a:t>Eén relevante wet voor gemeenten: WRO</a:t>
            </a:r>
          </a:p>
        </p:txBody>
      </p:sp>
    </p:spTree>
    <p:extLst>
      <p:ext uri="{BB962C8B-B14F-4D97-AF65-F5344CB8AC3E}">
        <p14:creationId xmlns:p14="http://schemas.microsoft.com/office/powerpoint/2010/main" val="1307420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87B1D3-D833-471F-995D-D862DD219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Onderzoek en discussie bevoegdheden</a:t>
            </a:r>
          </a:p>
        </p:txBody>
      </p:sp>
      <p:sp>
        <p:nvSpPr>
          <p:cNvPr id="5" name="Pijl: vijfhoek 4">
            <a:extLst>
              <a:ext uri="{FF2B5EF4-FFF2-40B4-BE49-F238E27FC236}">
                <a16:creationId xmlns:a16="http://schemas.microsoft.com/office/drawing/2014/main" id="{D8C1A907-39EC-4A57-B3A0-FC574C20CA51}"/>
              </a:ext>
            </a:extLst>
          </p:cNvPr>
          <p:cNvSpPr/>
          <p:nvPr/>
        </p:nvSpPr>
        <p:spPr>
          <a:xfrm>
            <a:off x="2192592" y="3414262"/>
            <a:ext cx="2153647" cy="1100797"/>
          </a:xfrm>
          <a:prstGeom prst="homePlate">
            <a:avLst/>
          </a:prstGeom>
          <a:solidFill>
            <a:srgbClr val="0060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dirty="0">
                <a:latin typeface="Maven Pro" panose="02000000000000000000"/>
              </a:rPr>
              <a:t>Besluit</a:t>
            </a:r>
          </a:p>
          <a:p>
            <a:r>
              <a:rPr lang="nl-NL" dirty="0">
                <a:latin typeface="Maven Pro" panose="02000000000000000000"/>
              </a:rPr>
              <a:t>Planologische medewerking</a:t>
            </a:r>
          </a:p>
        </p:txBody>
      </p:sp>
      <p:sp>
        <p:nvSpPr>
          <p:cNvPr id="7" name="Pijl: vijfhoek 6">
            <a:extLst>
              <a:ext uri="{FF2B5EF4-FFF2-40B4-BE49-F238E27FC236}">
                <a16:creationId xmlns:a16="http://schemas.microsoft.com/office/drawing/2014/main" id="{3CC519EF-6FFC-4D9B-8D9C-16C74A59D842}"/>
              </a:ext>
            </a:extLst>
          </p:cNvPr>
          <p:cNvSpPr/>
          <p:nvPr/>
        </p:nvSpPr>
        <p:spPr>
          <a:xfrm>
            <a:off x="4868780" y="3437016"/>
            <a:ext cx="2153647" cy="1100797"/>
          </a:xfrm>
          <a:prstGeom prst="homePlate">
            <a:avLst/>
          </a:prstGeom>
          <a:solidFill>
            <a:srgbClr val="03A8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dirty="0">
                <a:latin typeface="Maven Pro" panose="02000000000000000000"/>
              </a:rPr>
              <a:t>Onderzoeken / MER</a:t>
            </a:r>
          </a:p>
        </p:txBody>
      </p:sp>
      <p:sp>
        <p:nvSpPr>
          <p:cNvPr id="3" name="Ovaal 2">
            <a:extLst>
              <a:ext uri="{FF2B5EF4-FFF2-40B4-BE49-F238E27FC236}">
                <a16:creationId xmlns:a16="http://schemas.microsoft.com/office/drawing/2014/main" id="{0D75D7FC-7038-4425-BA5E-3A031E67B8A2}"/>
              </a:ext>
            </a:extLst>
          </p:cNvPr>
          <p:cNvSpPr/>
          <p:nvPr/>
        </p:nvSpPr>
        <p:spPr>
          <a:xfrm>
            <a:off x="9119929" y="2719136"/>
            <a:ext cx="2502568" cy="2502568"/>
          </a:xfrm>
          <a:prstGeom prst="ellipse">
            <a:avLst/>
          </a:prstGeom>
          <a:solidFill>
            <a:srgbClr val="9DD5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Pijl: vijfhoek 8">
            <a:extLst>
              <a:ext uri="{FF2B5EF4-FFF2-40B4-BE49-F238E27FC236}">
                <a16:creationId xmlns:a16="http://schemas.microsoft.com/office/drawing/2014/main" id="{CC938AF7-F197-474F-B402-0E01658D60A9}"/>
              </a:ext>
            </a:extLst>
          </p:cNvPr>
          <p:cNvSpPr/>
          <p:nvPr/>
        </p:nvSpPr>
        <p:spPr>
          <a:xfrm>
            <a:off x="7082583" y="3424985"/>
            <a:ext cx="2153647" cy="1100797"/>
          </a:xfrm>
          <a:prstGeom prst="homePlate">
            <a:avLst/>
          </a:prstGeom>
          <a:solidFill>
            <a:srgbClr val="4DB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dirty="0">
                <a:latin typeface="Maven Pro" panose="02000000000000000000"/>
              </a:rPr>
              <a:t>Vergunning</a:t>
            </a:r>
          </a:p>
          <a:p>
            <a:r>
              <a:rPr lang="nl-NL" sz="1600" dirty="0">
                <a:latin typeface="Maven Pro" panose="02000000000000000000"/>
              </a:rPr>
              <a:t>aanvraag</a:t>
            </a:r>
          </a:p>
        </p:txBody>
      </p:sp>
      <p:sp>
        <p:nvSpPr>
          <p:cNvPr id="13" name="Pijl: vijfhoek 12">
            <a:extLst>
              <a:ext uri="{FF2B5EF4-FFF2-40B4-BE49-F238E27FC236}">
                <a16:creationId xmlns:a16="http://schemas.microsoft.com/office/drawing/2014/main" id="{4A6A9262-7588-428C-8CF3-2575E7035D06}"/>
              </a:ext>
            </a:extLst>
          </p:cNvPr>
          <p:cNvSpPr/>
          <p:nvPr/>
        </p:nvSpPr>
        <p:spPr>
          <a:xfrm>
            <a:off x="9324461" y="3429000"/>
            <a:ext cx="2153647" cy="1100797"/>
          </a:xfrm>
          <a:prstGeom prst="homePlate">
            <a:avLst/>
          </a:prstGeom>
          <a:solidFill>
            <a:srgbClr val="009B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dirty="0">
                <a:latin typeface="Maven Pro" panose="02000000000000000000"/>
              </a:rPr>
              <a:t>Besluit</a:t>
            </a:r>
          </a:p>
          <a:p>
            <a:r>
              <a:rPr lang="nl-NL" dirty="0">
                <a:latin typeface="Maven Pro" panose="02000000000000000000"/>
              </a:rPr>
              <a:t>Verlenen vergunning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47D001E0-B224-4DDC-A30D-D7A5520F9FDC}"/>
              </a:ext>
            </a:extLst>
          </p:cNvPr>
          <p:cNvSpPr txBox="1"/>
          <p:nvPr/>
        </p:nvSpPr>
        <p:spPr>
          <a:xfrm>
            <a:off x="360897" y="2471420"/>
            <a:ext cx="453201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latin typeface="Maven Pro" panose="02000000000000000000"/>
              </a:rPr>
              <a:t>Bericht Holland Solar: </a:t>
            </a:r>
          </a:p>
          <a:p>
            <a:r>
              <a:rPr lang="nl-NL" sz="1600" i="1" dirty="0">
                <a:latin typeface="Maven Pro" panose="02000000000000000000"/>
              </a:rPr>
              <a:t>“Lokaal eigendom zonneparken kan en moet, </a:t>
            </a:r>
            <a:br>
              <a:rPr lang="nl-NL" sz="1600" i="1" dirty="0">
                <a:latin typeface="Maven Pro" panose="02000000000000000000"/>
              </a:rPr>
            </a:br>
            <a:r>
              <a:rPr lang="nl-NL" sz="1600" i="1" dirty="0">
                <a:latin typeface="Maven Pro" panose="02000000000000000000"/>
              </a:rPr>
              <a:t>maar verplichten niet haalbaar”</a:t>
            </a:r>
          </a:p>
          <a:p>
            <a:endParaRPr lang="nl-NL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8D18FACA-56E4-443D-9DC3-13DFE20FD23D}"/>
              </a:ext>
            </a:extLst>
          </p:cNvPr>
          <p:cNvSpPr txBox="1"/>
          <p:nvPr/>
        </p:nvSpPr>
        <p:spPr>
          <a:xfrm>
            <a:off x="7166435" y="5556320"/>
            <a:ext cx="4187365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latin typeface="Maven Pro" panose="02000000000000000000"/>
              </a:rPr>
              <a:t>Conclusie: Geen eisen/verplichtingen </a:t>
            </a:r>
          </a:p>
          <a:p>
            <a:r>
              <a:rPr lang="nl-NL" dirty="0">
                <a:latin typeface="Maven Pro" panose="02000000000000000000"/>
              </a:rPr>
              <a:t>stellen anders dan in de wet staan</a:t>
            </a:r>
            <a:r>
              <a:rPr lang="nl-NL" sz="2000" dirty="0">
                <a:latin typeface="Maven Pro" panose="02000000000000000000"/>
              </a:rPr>
              <a:t>.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AC30D1C-D96B-194E-BB52-D9E6BB6993D6}"/>
              </a:ext>
            </a:extLst>
          </p:cNvPr>
          <p:cNvSpPr txBox="1"/>
          <p:nvPr/>
        </p:nvSpPr>
        <p:spPr>
          <a:xfrm>
            <a:off x="360897" y="2113668"/>
            <a:ext cx="5269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Maven Pro" panose="02000000000000000000" pitchFamily="2" charset="0"/>
              </a:rPr>
              <a:t>o.a. Noordelijke Rekenkamer en Holland Solar</a:t>
            </a:r>
          </a:p>
        </p:txBody>
      </p:sp>
      <p:sp>
        <p:nvSpPr>
          <p:cNvPr id="11" name="Ovaal 10">
            <a:extLst>
              <a:ext uri="{FF2B5EF4-FFF2-40B4-BE49-F238E27FC236}">
                <a16:creationId xmlns:a16="http://schemas.microsoft.com/office/drawing/2014/main" id="{0BBB8792-611F-5B42-A5D7-58E4EBD37482}"/>
              </a:ext>
            </a:extLst>
          </p:cNvPr>
          <p:cNvSpPr/>
          <p:nvPr/>
        </p:nvSpPr>
        <p:spPr>
          <a:xfrm>
            <a:off x="4448505" y="3156170"/>
            <a:ext cx="7029603" cy="1646456"/>
          </a:xfrm>
          <a:prstGeom prst="ellipse">
            <a:avLst/>
          </a:prstGeom>
          <a:noFill/>
          <a:ln w="76200">
            <a:solidFill>
              <a:srgbClr val="F7AC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Pijl: rechts 3">
            <a:extLst>
              <a:ext uri="{FF2B5EF4-FFF2-40B4-BE49-F238E27FC236}">
                <a16:creationId xmlns:a16="http://schemas.microsoft.com/office/drawing/2014/main" id="{F71A263D-E780-4FEF-9066-545E9611EA7F}"/>
              </a:ext>
            </a:extLst>
          </p:cNvPr>
          <p:cNvSpPr/>
          <p:nvPr/>
        </p:nvSpPr>
        <p:spPr>
          <a:xfrm>
            <a:off x="4718310" y="2594278"/>
            <a:ext cx="5699287" cy="705849"/>
          </a:xfrm>
          <a:prstGeom prst="uturnArrow">
            <a:avLst/>
          </a:prstGeom>
          <a:solidFill>
            <a:srgbClr val="F7AC1A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>
                <a:solidFill>
                  <a:srgbClr val="F7AC1A"/>
                </a:solidFill>
                <a:latin typeface="Maven Pro" panose="02000000000000000000"/>
              </a:rPr>
              <a:t>Wet Ruimtelijke Ordening</a:t>
            </a:r>
          </a:p>
        </p:txBody>
      </p:sp>
    </p:spTree>
    <p:extLst>
      <p:ext uri="{BB962C8B-B14F-4D97-AF65-F5344CB8AC3E}">
        <p14:creationId xmlns:p14="http://schemas.microsoft.com/office/powerpoint/2010/main" val="1299492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3" grpId="0" animBg="1"/>
      <p:bldP spid="9" grpId="0" animBg="1"/>
      <p:bldP spid="13" grpId="0" animBg="1"/>
      <p:bldP spid="11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87B1D3-D833-471F-995D-D862DD219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err="1"/>
              <a:t>Factsheet</a:t>
            </a:r>
            <a:r>
              <a:rPr lang="nl-NL" dirty="0"/>
              <a:t> NPRES</a:t>
            </a:r>
            <a:br>
              <a:rPr lang="nl-NL" dirty="0"/>
            </a:br>
            <a:endParaRPr lang="nl-NL" dirty="0"/>
          </a:p>
        </p:txBody>
      </p:sp>
      <p:sp>
        <p:nvSpPr>
          <p:cNvPr id="6" name="Pijl: vijfhoek 5">
            <a:extLst>
              <a:ext uri="{FF2B5EF4-FFF2-40B4-BE49-F238E27FC236}">
                <a16:creationId xmlns:a16="http://schemas.microsoft.com/office/drawing/2014/main" id="{6D01FC92-93CA-4C53-BFB2-6F72FA741E12}"/>
              </a:ext>
            </a:extLst>
          </p:cNvPr>
          <p:cNvSpPr/>
          <p:nvPr/>
        </p:nvSpPr>
        <p:spPr>
          <a:xfrm>
            <a:off x="213833" y="3424985"/>
            <a:ext cx="1945089" cy="1100797"/>
          </a:xfrm>
          <a:prstGeom prst="homePlate">
            <a:avLst/>
          </a:prstGeom>
          <a:solidFill>
            <a:srgbClr val="81C2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dirty="0">
                <a:latin typeface="Maven Pro" panose="02000000000000000000"/>
              </a:rPr>
              <a:t>Beleid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721C9EF7-6B6C-4B34-85DF-DA1DDA80F5DB}"/>
              </a:ext>
            </a:extLst>
          </p:cNvPr>
          <p:cNvSpPr txBox="1"/>
          <p:nvPr/>
        </p:nvSpPr>
        <p:spPr>
          <a:xfrm>
            <a:off x="7082583" y="5404221"/>
            <a:ext cx="41146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>
                <a:latin typeface="Maven Pro" panose="02000000000000000000"/>
              </a:rPr>
              <a:t>Conclusie: Geen eisen/verplichtingen </a:t>
            </a:r>
          </a:p>
          <a:p>
            <a:r>
              <a:rPr lang="nl-NL" sz="2000" dirty="0">
                <a:latin typeface="Maven Pro" panose="02000000000000000000"/>
              </a:rPr>
              <a:t>stellen anders dan in de wet staan.</a:t>
            </a:r>
          </a:p>
        </p:txBody>
      </p:sp>
      <p:sp>
        <p:nvSpPr>
          <p:cNvPr id="16" name="Pijl: vijfhoek 4">
            <a:extLst>
              <a:ext uri="{FF2B5EF4-FFF2-40B4-BE49-F238E27FC236}">
                <a16:creationId xmlns:a16="http://schemas.microsoft.com/office/drawing/2014/main" id="{4E02D933-E93E-D14C-AC79-AAE5380E5CC3}"/>
              </a:ext>
            </a:extLst>
          </p:cNvPr>
          <p:cNvSpPr/>
          <p:nvPr/>
        </p:nvSpPr>
        <p:spPr>
          <a:xfrm>
            <a:off x="2206627" y="3444243"/>
            <a:ext cx="2153647" cy="1100797"/>
          </a:xfrm>
          <a:prstGeom prst="homePlate">
            <a:avLst/>
          </a:prstGeom>
          <a:solidFill>
            <a:srgbClr val="0060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dirty="0">
                <a:latin typeface="Maven Pro" panose="02000000000000000000"/>
              </a:rPr>
              <a:t>Besluit</a:t>
            </a:r>
          </a:p>
          <a:p>
            <a:r>
              <a:rPr lang="nl-NL" dirty="0">
                <a:latin typeface="Maven Pro" panose="02000000000000000000"/>
              </a:rPr>
              <a:t>Planologische medewerking</a:t>
            </a:r>
          </a:p>
        </p:txBody>
      </p:sp>
      <p:sp>
        <p:nvSpPr>
          <p:cNvPr id="18" name="Pijl: vijfhoek 6">
            <a:extLst>
              <a:ext uri="{FF2B5EF4-FFF2-40B4-BE49-F238E27FC236}">
                <a16:creationId xmlns:a16="http://schemas.microsoft.com/office/drawing/2014/main" id="{21E3FA3C-D81A-D441-A100-10D875C8359F}"/>
              </a:ext>
            </a:extLst>
          </p:cNvPr>
          <p:cNvSpPr/>
          <p:nvPr/>
        </p:nvSpPr>
        <p:spPr>
          <a:xfrm>
            <a:off x="4868780" y="3437016"/>
            <a:ext cx="2153647" cy="1100797"/>
          </a:xfrm>
          <a:prstGeom prst="homePlate">
            <a:avLst/>
          </a:prstGeom>
          <a:solidFill>
            <a:srgbClr val="03A8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dirty="0">
                <a:latin typeface="Maven Pro" panose="02000000000000000000"/>
              </a:rPr>
              <a:t>Onderzoeken / MER</a:t>
            </a:r>
          </a:p>
        </p:txBody>
      </p:sp>
      <p:sp>
        <p:nvSpPr>
          <p:cNvPr id="19" name="Ovaal 18">
            <a:extLst>
              <a:ext uri="{FF2B5EF4-FFF2-40B4-BE49-F238E27FC236}">
                <a16:creationId xmlns:a16="http://schemas.microsoft.com/office/drawing/2014/main" id="{BDB72AA6-0758-014E-AFD7-E9F63441C89D}"/>
              </a:ext>
            </a:extLst>
          </p:cNvPr>
          <p:cNvSpPr/>
          <p:nvPr/>
        </p:nvSpPr>
        <p:spPr>
          <a:xfrm>
            <a:off x="9119929" y="2719136"/>
            <a:ext cx="2502568" cy="2502568"/>
          </a:xfrm>
          <a:prstGeom prst="ellipse">
            <a:avLst/>
          </a:prstGeom>
          <a:solidFill>
            <a:srgbClr val="9DD5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Pijl: vijfhoek 8">
            <a:extLst>
              <a:ext uri="{FF2B5EF4-FFF2-40B4-BE49-F238E27FC236}">
                <a16:creationId xmlns:a16="http://schemas.microsoft.com/office/drawing/2014/main" id="{185769C2-F2E4-844E-9955-A5469CDA070F}"/>
              </a:ext>
            </a:extLst>
          </p:cNvPr>
          <p:cNvSpPr/>
          <p:nvPr/>
        </p:nvSpPr>
        <p:spPr>
          <a:xfrm>
            <a:off x="7082583" y="3424985"/>
            <a:ext cx="2153647" cy="1100797"/>
          </a:xfrm>
          <a:prstGeom prst="homePlate">
            <a:avLst/>
          </a:prstGeom>
          <a:solidFill>
            <a:srgbClr val="4DB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dirty="0">
                <a:latin typeface="Maven Pro" panose="02000000000000000000"/>
              </a:rPr>
              <a:t>Vergunning</a:t>
            </a:r>
          </a:p>
          <a:p>
            <a:r>
              <a:rPr lang="nl-NL" sz="1600" dirty="0">
                <a:latin typeface="Maven Pro" panose="02000000000000000000"/>
              </a:rPr>
              <a:t>aanvraag</a:t>
            </a:r>
          </a:p>
        </p:txBody>
      </p:sp>
      <p:sp>
        <p:nvSpPr>
          <p:cNvPr id="21" name="Pijl: vijfhoek 12">
            <a:extLst>
              <a:ext uri="{FF2B5EF4-FFF2-40B4-BE49-F238E27FC236}">
                <a16:creationId xmlns:a16="http://schemas.microsoft.com/office/drawing/2014/main" id="{DFB375AF-B5F7-2A4A-B526-F1F089ABEDCA}"/>
              </a:ext>
            </a:extLst>
          </p:cNvPr>
          <p:cNvSpPr/>
          <p:nvPr/>
        </p:nvSpPr>
        <p:spPr>
          <a:xfrm>
            <a:off x="9324461" y="3429000"/>
            <a:ext cx="2153647" cy="1100797"/>
          </a:xfrm>
          <a:prstGeom prst="homePlate">
            <a:avLst/>
          </a:prstGeom>
          <a:solidFill>
            <a:srgbClr val="009B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dirty="0">
                <a:latin typeface="Maven Pro" panose="02000000000000000000"/>
              </a:rPr>
              <a:t>Besluit</a:t>
            </a:r>
          </a:p>
          <a:p>
            <a:r>
              <a:rPr lang="nl-NL" dirty="0">
                <a:latin typeface="Maven Pro" panose="02000000000000000000"/>
              </a:rPr>
              <a:t>Verlenen vergunning</a:t>
            </a:r>
          </a:p>
        </p:txBody>
      </p:sp>
      <p:sp>
        <p:nvSpPr>
          <p:cNvPr id="22" name="Ovaal 21">
            <a:extLst>
              <a:ext uri="{FF2B5EF4-FFF2-40B4-BE49-F238E27FC236}">
                <a16:creationId xmlns:a16="http://schemas.microsoft.com/office/drawing/2014/main" id="{DD6D5544-EB6F-B340-BE97-54E685D73503}"/>
              </a:ext>
            </a:extLst>
          </p:cNvPr>
          <p:cNvSpPr/>
          <p:nvPr/>
        </p:nvSpPr>
        <p:spPr>
          <a:xfrm>
            <a:off x="3072073" y="3156170"/>
            <a:ext cx="8406036" cy="1646456"/>
          </a:xfrm>
          <a:prstGeom prst="ellipse">
            <a:avLst/>
          </a:prstGeom>
          <a:noFill/>
          <a:ln w="76200">
            <a:solidFill>
              <a:srgbClr val="F7AC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Pijl: rechts 3">
            <a:extLst>
              <a:ext uri="{FF2B5EF4-FFF2-40B4-BE49-F238E27FC236}">
                <a16:creationId xmlns:a16="http://schemas.microsoft.com/office/drawing/2014/main" id="{2E4E5984-C680-B54C-92E1-E7ECEE24B731}"/>
              </a:ext>
            </a:extLst>
          </p:cNvPr>
          <p:cNvSpPr/>
          <p:nvPr/>
        </p:nvSpPr>
        <p:spPr>
          <a:xfrm>
            <a:off x="4009244" y="2533689"/>
            <a:ext cx="5699287" cy="705849"/>
          </a:xfrm>
          <a:prstGeom prst="uturnArrow">
            <a:avLst/>
          </a:prstGeom>
          <a:solidFill>
            <a:srgbClr val="F7AC1A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>
                <a:solidFill>
                  <a:srgbClr val="F7AC1A"/>
                </a:solidFill>
                <a:latin typeface="Maven Pro" panose="02000000000000000000"/>
              </a:rPr>
              <a:t>Wet Ruimtelijke Ordening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7CD8F3BE-65A6-A448-ADD8-E11F4380C7D6}"/>
              </a:ext>
            </a:extLst>
          </p:cNvPr>
          <p:cNvSpPr txBox="1"/>
          <p:nvPr/>
        </p:nvSpPr>
        <p:spPr>
          <a:xfrm>
            <a:off x="529326" y="5239660"/>
            <a:ext cx="101555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latin typeface="Maven Pro" panose="02000000000000000000" pitchFamily="2" charset="0"/>
              </a:rPr>
              <a:t>Sturen met beleid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latin typeface="Maven Pro" panose="02000000000000000000" pitchFamily="2" charset="0"/>
              </a:rPr>
              <a:t>Inspanningsverplichting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latin typeface="Maven Pro" panose="02000000000000000000" pitchFamily="2" charset="0"/>
              </a:rPr>
              <a:t>Geen concrete bedragen of resultaatverplichting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7730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4A5AFB-767C-4503-8248-B4F69EE6A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err="1"/>
              <a:t>Factsheet</a:t>
            </a:r>
            <a:r>
              <a:rPr lang="nl-NL" dirty="0"/>
              <a:t> NPRES in de praktijk</a:t>
            </a:r>
            <a:br>
              <a:rPr lang="nl-NL" dirty="0"/>
            </a:br>
            <a:endParaRPr lang="nl-NL" dirty="0"/>
          </a:p>
        </p:txBody>
      </p:sp>
      <p:sp>
        <p:nvSpPr>
          <p:cNvPr id="31" name="Pijl: vijfhoek 30">
            <a:extLst>
              <a:ext uri="{FF2B5EF4-FFF2-40B4-BE49-F238E27FC236}">
                <a16:creationId xmlns:a16="http://schemas.microsoft.com/office/drawing/2014/main" id="{BB91A092-F190-48DD-B478-8FDD6286E88E}"/>
              </a:ext>
            </a:extLst>
          </p:cNvPr>
          <p:cNvSpPr/>
          <p:nvPr/>
        </p:nvSpPr>
        <p:spPr>
          <a:xfrm>
            <a:off x="9865908" y="3429000"/>
            <a:ext cx="2153647" cy="1100797"/>
          </a:xfrm>
          <a:prstGeom prst="homePlate">
            <a:avLst/>
          </a:prstGeom>
          <a:solidFill>
            <a:srgbClr val="0060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dirty="0">
                <a:latin typeface="Maven Pro" panose="02000000000000000000"/>
              </a:rPr>
              <a:t>Besluit</a:t>
            </a:r>
          </a:p>
          <a:p>
            <a:r>
              <a:rPr lang="nl-NL" dirty="0">
                <a:latin typeface="Maven Pro" panose="02000000000000000000"/>
              </a:rPr>
              <a:t>Planologische medewerking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E20AFDA2-24C5-4E8F-81BB-68492EE3CF44}"/>
              </a:ext>
            </a:extLst>
          </p:cNvPr>
          <p:cNvSpPr txBox="1"/>
          <p:nvPr/>
        </p:nvSpPr>
        <p:spPr>
          <a:xfrm>
            <a:off x="1010658" y="2078894"/>
            <a:ext cx="542328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0" lang="nl-NL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aven Pro" panose="02000000000000000000"/>
                <a:sym typeface="Calibri"/>
              </a:rPr>
              <a:t>Inspanningsverplichting aan initiatiefnemers </a:t>
            </a:r>
            <a:br>
              <a:rPr kumimoji="0" lang="nl-NL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aven Pro" panose="02000000000000000000"/>
                <a:sym typeface="Calibri"/>
              </a:rPr>
            </a:br>
            <a:r>
              <a:rPr kumimoji="0" lang="nl-NL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aven Pro" panose="02000000000000000000"/>
                <a:sym typeface="Calibri"/>
              </a:rPr>
              <a:t>om draagvlak voor de plannen te organiseren</a:t>
            </a:r>
            <a:r>
              <a:rPr kumimoji="0" lang="nl-NL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aven Pro" panose="02000000000000000000"/>
                <a:sym typeface="Calibri"/>
              </a:rPr>
              <a:t>.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EEB26BCF-A0BD-4668-A041-AE08A4A0A64C}"/>
              </a:ext>
            </a:extLst>
          </p:cNvPr>
          <p:cNvSpPr txBox="1"/>
          <p:nvPr/>
        </p:nvSpPr>
        <p:spPr>
          <a:xfrm>
            <a:off x="6805410" y="2051360"/>
            <a:ext cx="49744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0" lang="nl-NL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aven Pro" panose="02000000000000000000"/>
                <a:sym typeface="Calibri"/>
              </a:rPr>
              <a:t>Besluit planologische medewerking indien</a:t>
            </a:r>
            <a:br>
              <a:rPr kumimoji="0" lang="nl-NL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aven Pro" panose="02000000000000000000"/>
                <a:sym typeface="Calibri"/>
              </a:rPr>
            </a:br>
            <a:r>
              <a:rPr kumimoji="0" lang="nl-NL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aven Pro" panose="02000000000000000000"/>
                <a:sym typeface="Calibri"/>
              </a:rPr>
              <a:t>voldoende inspanning is geleverd.</a:t>
            </a:r>
          </a:p>
          <a:p>
            <a:endParaRPr lang="nl-NL" dirty="0"/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52E1C948-D3CC-43E4-AC7B-00B7779F9225}"/>
              </a:ext>
            </a:extLst>
          </p:cNvPr>
          <p:cNvCxnSpPr/>
          <p:nvPr/>
        </p:nvCxnSpPr>
        <p:spPr>
          <a:xfrm>
            <a:off x="1961147" y="2947737"/>
            <a:ext cx="8494295" cy="0"/>
          </a:xfrm>
          <a:prstGeom prst="line">
            <a:avLst/>
          </a:prstGeom>
          <a:ln w="57150">
            <a:solidFill>
              <a:srgbClr val="F7AC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met pijl 9">
            <a:extLst>
              <a:ext uri="{FF2B5EF4-FFF2-40B4-BE49-F238E27FC236}">
                <a16:creationId xmlns:a16="http://schemas.microsoft.com/office/drawing/2014/main" id="{D5388106-29D8-44B6-8625-131A0AB2D134}"/>
              </a:ext>
            </a:extLst>
          </p:cNvPr>
          <p:cNvCxnSpPr/>
          <p:nvPr/>
        </p:nvCxnSpPr>
        <p:spPr>
          <a:xfrm>
            <a:off x="10431378" y="2947737"/>
            <a:ext cx="0" cy="372979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met pijl 14">
            <a:extLst>
              <a:ext uri="{FF2B5EF4-FFF2-40B4-BE49-F238E27FC236}">
                <a16:creationId xmlns:a16="http://schemas.microsoft.com/office/drawing/2014/main" id="{3C989D4F-C382-437A-B907-2F26715C4060}"/>
              </a:ext>
            </a:extLst>
          </p:cNvPr>
          <p:cNvCxnSpPr/>
          <p:nvPr/>
        </p:nvCxnSpPr>
        <p:spPr>
          <a:xfrm>
            <a:off x="1981183" y="2931690"/>
            <a:ext cx="0" cy="372979"/>
          </a:xfrm>
          <a:prstGeom prst="straightConnector1">
            <a:avLst/>
          </a:prstGeom>
          <a:ln w="57150"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vak 10">
            <a:extLst>
              <a:ext uri="{FF2B5EF4-FFF2-40B4-BE49-F238E27FC236}">
                <a16:creationId xmlns:a16="http://schemas.microsoft.com/office/drawing/2014/main" id="{74BEC6D2-3B87-4317-AD4D-573809E4CF0A}"/>
              </a:ext>
            </a:extLst>
          </p:cNvPr>
          <p:cNvSpPr txBox="1"/>
          <p:nvPr/>
        </p:nvSpPr>
        <p:spPr>
          <a:xfrm>
            <a:off x="1014305" y="4687078"/>
            <a:ext cx="410561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>
              <a:latin typeface="Maven Pro" panose="02000000000000000000"/>
            </a:endParaRPr>
          </a:p>
          <a:p>
            <a:r>
              <a:rPr lang="nl-NL" dirty="0">
                <a:latin typeface="Maven Pro" panose="02000000000000000000"/>
              </a:rPr>
              <a:t>Vrijheid van maken van beleid</a:t>
            </a:r>
          </a:p>
          <a:p>
            <a:endParaRPr lang="nl-NL" dirty="0">
              <a:latin typeface="Maven Pro" panose="02000000000000000000"/>
            </a:endParaRPr>
          </a:p>
          <a:p>
            <a:r>
              <a:rPr lang="nl-NL" dirty="0">
                <a:latin typeface="Maven Pro" panose="02000000000000000000"/>
              </a:rPr>
              <a:t>Planologische Medewerking op basis </a:t>
            </a:r>
            <a:br>
              <a:rPr lang="nl-NL" dirty="0">
                <a:latin typeface="Maven Pro" panose="02000000000000000000"/>
              </a:rPr>
            </a:br>
            <a:r>
              <a:rPr lang="nl-NL" dirty="0">
                <a:latin typeface="Maven Pro" panose="02000000000000000000"/>
              </a:rPr>
              <a:t>van juiste gronden</a:t>
            </a:r>
            <a:endParaRPr lang="nl-NL" dirty="0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9DD6FABA-4908-4172-9A57-70950BF7A336}"/>
              </a:ext>
            </a:extLst>
          </p:cNvPr>
          <p:cNvSpPr txBox="1"/>
          <p:nvPr/>
        </p:nvSpPr>
        <p:spPr>
          <a:xfrm>
            <a:off x="5782907" y="4844763"/>
            <a:ext cx="638508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latin typeface="Maven Pro" panose="02000000000000000000"/>
              </a:rPr>
              <a:t>Inspanning eisen m.b.t. gedragscode en klimaatakkoord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latin typeface="Maven Pro" panose="02000000000000000000"/>
              </a:rPr>
              <a:t>Doelmatigheid vs. rechtmatigheid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latin typeface="Maven Pro" panose="02000000000000000000"/>
              </a:rPr>
              <a:t>Rechtmatigheid  is nooit getest. </a:t>
            </a:r>
            <a:br>
              <a:rPr lang="nl-NL" dirty="0">
                <a:latin typeface="Maven Pro" panose="02000000000000000000"/>
              </a:rPr>
            </a:br>
            <a:r>
              <a:rPr lang="nl-NL" dirty="0" err="1">
                <a:latin typeface="Maven Pro" panose="02000000000000000000"/>
              </a:rPr>
              <a:t>Viciueze</a:t>
            </a:r>
            <a:r>
              <a:rPr lang="nl-NL" dirty="0">
                <a:latin typeface="Maven Pro" panose="02000000000000000000"/>
              </a:rPr>
              <a:t> cirkel (3 jaar verder)</a:t>
            </a:r>
          </a:p>
          <a:p>
            <a:endParaRPr lang="nl-NL" dirty="0"/>
          </a:p>
        </p:txBody>
      </p:sp>
      <p:sp>
        <p:nvSpPr>
          <p:cNvPr id="17" name="Pijl: gekromd links 16">
            <a:extLst>
              <a:ext uri="{FF2B5EF4-FFF2-40B4-BE49-F238E27FC236}">
                <a16:creationId xmlns:a16="http://schemas.microsoft.com/office/drawing/2014/main" id="{59EA748A-566B-4593-A94F-076CAC148031}"/>
              </a:ext>
            </a:extLst>
          </p:cNvPr>
          <p:cNvSpPr/>
          <p:nvPr/>
        </p:nvSpPr>
        <p:spPr>
          <a:xfrm>
            <a:off x="5026738" y="4844763"/>
            <a:ext cx="602953" cy="723327"/>
          </a:xfrm>
          <a:prstGeom prst="curvedLef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9" name="Pijl: gekromd links 18">
            <a:extLst>
              <a:ext uri="{FF2B5EF4-FFF2-40B4-BE49-F238E27FC236}">
                <a16:creationId xmlns:a16="http://schemas.microsoft.com/office/drawing/2014/main" id="{F909D84B-7ED8-4D88-91E9-A8E7E87970F8}"/>
              </a:ext>
            </a:extLst>
          </p:cNvPr>
          <p:cNvSpPr/>
          <p:nvPr/>
        </p:nvSpPr>
        <p:spPr>
          <a:xfrm>
            <a:off x="5026739" y="5583427"/>
            <a:ext cx="602953" cy="723327"/>
          </a:xfrm>
          <a:prstGeom prst="curvedLef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8" name="Pijl: vijfhoek 4">
            <a:extLst>
              <a:ext uri="{FF2B5EF4-FFF2-40B4-BE49-F238E27FC236}">
                <a16:creationId xmlns:a16="http://schemas.microsoft.com/office/drawing/2014/main" id="{D6A5ACB0-8460-6047-B027-3897B74FF8B2}"/>
              </a:ext>
            </a:extLst>
          </p:cNvPr>
          <p:cNvSpPr/>
          <p:nvPr/>
        </p:nvSpPr>
        <p:spPr>
          <a:xfrm>
            <a:off x="1010658" y="3429000"/>
            <a:ext cx="2153647" cy="1100797"/>
          </a:xfrm>
          <a:prstGeom prst="homePlate">
            <a:avLst/>
          </a:prstGeom>
          <a:solidFill>
            <a:srgbClr val="9DD5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dirty="0">
                <a:latin typeface="Maven Pro" panose="02000000000000000000"/>
              </a:rPr>
              <a:t>Beleid maken</a:t>
            </a:r>
          </a:p>
        </p:txBody>
      </p:sp>
      <p:sp>
        <p:nvSpPr>
          <p:cNvPr id="21" name="Pijl: vijfhoek 24">
            <a:extLst>
              <a:ext uri="{FF2B5EF4-FFF2-40B4-BE49-F238E27FC236}">
                <a16:creationId xmlns:a16="http://schemas.microsoft.com/office/drawing/2014/main" id="{E4068EC3-6A2A-4A40-AE10-F2C5B9E82CA6}"/>
              </a:ext>
            </a:extLst>
          </p:cNvPr>
          <p:cNvSpPr/>
          <p:nvPr/>
        </p:nvSpPr>
        <p:spPr>
          <a:xfrm>
            <a:off x="3220457" y="3437016"/>
            <a:ext cx="2153647" cy="1100797"/>
          </a:xfrm>
          <a:prstGeom prst="homePlate">
            <a:avLst/>
          </a:prstGeom>
          <a:solidFill>
            <a:srgbClr val="4DB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dirty="0">
                <a:latin typeface="Maven Pro" panose="02000000000000000000"/>
              </a:rPr>
              <a:t>Zoekgebieden aanwijzen</a:t>
            </a:r>
          </a:p>
        </p:txBody>
      </p:sp>
      <p:sp>
        <p:nvSpPr>
          <p:cNvPr id="22" name="Pijl: vijfhoek 26">
            <a:extLst>
              <a:ext uri="{FF2B5EF4-FFF2-40B4-BE49-F238E27FC236}">
                <a16:creationId xmlns:a16="http://schemas.microsoft.com/office/drawing/2014/main" id="{EA82D9B5-D373-9744-AFEE-B2F02C9E3598}"/>
              </a:ext>
            </a:extLst>
          </p:cNvPr>
          <p:cNvSpPr/>
          <p:nvPr/>
        </p:nvSpPr>
        <p:spPr>
          <a:xfrm>
            <a:off x="5434260" y="3424985"/>
            <a:ext cx="2153647" cy="1100797"/>
          </a:xfrm>
          <a:prstGeom prst="homePlate">
            <a:avLst/>
          </a:prstGeom>
          <a:solidFill>
            <a:srgbClr val="81C2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400" dirty="0">
                <a:latin typeface="Maven Pro" panose="02000000000000000000"/>
              </a:rPr>
              <a:t>Participatie afspraken met omgeving </a:t>
            </a:r>
          </a:p>
          <a:p>
            <a:r>
              <a:rPr lang="nl-NL" sz="1400" dirty="0">
                <a:latin typeface="Maven Pro" panose="02000000000000000000"/>
              </a:rPr>
              <a:t>(private afspraken)</a:t>
            </a:r>
          </a:p>
        </p:txBody>
      </p:sp>
      <p:sp>
        <p:nvSpPr>
          <p:cNvPr id="23" name="Pijl: vijfhoek 28">
            <a:extLst>
              <a:ext uri="{FF2B5EF4-FFF2-40B4-BE49-F238E27FC236}">
                <a16:creationId xmlns:a16="http://schemas.microsoft.com/office/drawing/2014/main" id="{CB57D791-197B-CA4A-A61D-E02F5E542998}"/>
              </a:ext>
            </a:extLst>
          </p:cNvPr>
          <p:cNvSpPr/>
          <p:nvPr/>
        </p:nvSpPr>
        <p:spPr>
          <a:xfrm>
            <a:off x="7644059" y="3424985"/>
            <a:ext cx="2153647" cy="1100797"/>
          </a:xfrm>
          <a:prstGeom prst="homePlate">
            <a:avLst/>
          </a:prstGeom>
          <a:solidFill>
            <a:srgbClr val="009B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dirty="0">
                <a:latin typeface="Maven Pro" panose="02000000000000000000"/>
              </a:rPr>
              <a:t>Bevoegd gezag controleert</a:t>
            </a:r>
          </a:p>
        </p:txBody>
      </p:sp>
    </p:spTree>
    <p:extLst>
      <p:ext uri="{BB962C8B-B14F-4D97-AF65-F5344CB8AC3E}">
        <p14:creationId xmlns:p14="http://schemas.microsoft.com/office/powerpoint/2010/main" val="377178252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template ES" id="{568FE4B8-C32C-4A82-A918-A0C3A4D55CE7}" vid="{2A47531F-B9B4-4F90-9B17-73422194BD75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2502F643A27044BB1F5DC095A59F67" ma:contentTypeVersion="13" ma:contentTypeDescription="Een nieuw document maken." ma:contentTypeScope="" ma:versionID="84352176fdeebd754386c9ba757e4de3">
  <xsd:schema xmlns:xsd="http://www.w3.org/2001/XMLSchema" xmlns:xs="http://www.w3.org/2001/XMLSchema" xmlns:p="http://schemas.microsoft.com/office/2006/metadata/properties" xmlns:ns3="c264e2ec-cf0a-41df-9e0c-ff0cb9d2b0ba" xmlns:ns4="b7810a73-5141-4590-8bc1-ea6bf42babd9" targetNamespace="http://schemas.microsoft.com/office/2006/metadata/properties" ma:root="true" ma:fieldsID="754108a3bf0b54be0be92268cfb6d938" ns3:_="" ns4:_="">
    <xsd:import namespace="c264e2ec-cf0a-41df-9e0c-ff0cb9d2b0ba"/>
    <xsd:import namespace="b7810a73-5141-4590-8bc1-ea6bf42babd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64e2ec-cf0a-41df-9e0c-ff0cb9d2b0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810a73-5141-4590-8bc1-ea6bf42babd9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b7810a73-5141-4590-8bc1-ea6bf42babd9">
      <UserInfo>
        <DisplayName>Kirsten Notten</DisplayName>
        <AccountId>25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3CB1C9D3-55DE-4C86-B6C8-CE4C1F3A6D5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781C2E7-8214-4996-9562-933F1EDAD2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264e2ec-cf0a-41df-9e0c-ff0cb9d2b0ba"/>
    <ds:schemaRef ds:uri="b7810a73-5141-4590-8bc1-ea6bf42babd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B3E861D-29AE-4388-8A6B-49A5CD893EB0}">
  <ds:schemaRefs>
    <ds:schemaRef ds:uri="http://purl.org/dc/dcmitype/"/>
    <ds:schemaRef ds:uri="c264e2ec-cf0a-41df-9e0c-ff0cb9d2b0ba"/>
    <ds:schemaRef ds:uri="http://purl.org/dc/terms/"/>
    <ds:schemaRef ds:uri="http://schemas.microsoft.com/office/2006/documentManagement/types"/>
    <ds:schemaRef ds:uri="http://schemas.microsoft.com/office/infopath/2007/PartnerControls"/>
    <ds:schemaRef ds:uri="b7810a73-5141-4590-8bc1-ea6bf42babd9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429</TotalTime>
  <Words>683</Words>
  <Application>Microsoft Office PowerPoint</Application>
  <PresentationFormat>Breedbeeld</PresentationFormat>
  <Paragraphs>145</Paragraphs>
  <Slides>13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Maven Pro</vt:lpstr>
      <vt:lpstr>Kantoorthema</vt:lpstr>
      <vt:lpstr>Zó regel je  50% lokaal eigendom van energieprojecten in beleid</vt:lpstr>
      <vt:lpstr>Ter overweging</vt:lpstr>
      <vt:lpstr>Voorgeschiedenis</vt:lpstr>
      <vt:lpstr>Proces uit Klimaatakkoord</vt:lpstr>
      <vt:lpstr>Proces uit Klimaatakkoord</vt:lpstr>
      <vt:lpstr>Verwarring door  meerdere onderzoeken </vt:lpstr>
      <vt:lpstr>Onderzoek en discussie bevoegdheden</vt:lpstr>
      <vt:lpstr>Factsheet NPRES </vt:lpstr>
      <vt:lpstr>Factsheet NPRES in de praktijk </vt:lpstr>
      <vt:lpstr>Twee situaties (factsheet NPRES) </vt:lpstr>
      <vt:lpstr>Twee situaties (factsheet NPRES) </vt:lpstr>
      <vt:lpstr>Twee situaties (factsheet NPRES) </vt:lpstr>
      <vt:lpstr>Vragen?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Gebruik voor de koppen deze kleur</dc:title>
  <dc:creator>Liesje Harteveld</dc:creator>
  <cp:lastModifiedBy>Miriam Winkel</cp:lastModifiedBy>
  <cp:revision>22</cp:revision>
  <dcterms:created xsi:type="dcterms:W3CDTF">2020-03-17T15:34:15Z</dcterms:created>
  <dcterms:modified xsi:type="dcterms:W3CDTF">2020-11-12T16:27:56Z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0x010100BE2502F643A27044BB1F5DC095A59F67</vt:lpwstr>
  </property>
</Properties>
</file>