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7"/>
  </p:notesMasterIdLst>
  <p:sldIdLst>
    <p:sldId id="340" r:id="rId6"/>
    <p:sldId id="335" r:id="rId7"/>
    <p:sldId id="337" r:id="rId8"/>
    <p:sldId id="325" r:id="rId9"/>
    <p:sldId id="327" r:id="rId10"/>
    <p:sldId id="330" r:id="rId11"/>
    <p:sldId id="331" r:id="rId12"/>
    <p:sldId id="309" r:id="rId13"/>
    <p:sldId id="310" r:id="rId14"/>
    <p:sldId id="318" r:id="rId15"/>
    <p:sldId id="319" r:id="rId16"/>
    <p:sldId id="326" r:id="rId17"/>
    <p:sldId id="338" r:id="rId18"/>
    <p:sldId id="328" r:id="rId19"/>
    <p:sldId id="320" r:id="rId20"/>
    <p:sldId id="287" r:id="rId21"/>
    <p:sldId id="321" r:id="rId22"/>
    <p:sldId id="329" r:id="rId23"/>
    <p:sldId id="323" r:id="rId24"/>
    <p:sldId id="324" r:id="rId25"/>
    <p:sldId id="339" r:id="rId26"/>
  </p:sldIdLst>
  <p:sldSz cx="12192000" cy="6858000"/>
  <p:notesSz cx="6742113" cy="987266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AD8E0D-372D-462C-9812-46D4E262A10F}" v="11" dt="2020-11-11T08:02:57.94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96" autoAdjust="0"/>
    <p:restoredTop sz="85547" autoAdjust="0"/>
  </p:normalViewPr>
  <p:slideViewPr>
    <p:cSldViewPr snapToGrid="0">
      <p:cViewPr varScale="1">
        <p:scale>
          <a:sx n="74" d="100"/>
          <a:sy n="74" d="100"/>
        </p:scale>
        <p:origin x="84" y="15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AE2B13D5-A803-1948-A894-9F8705067850}" type="datetimeFigureOut">
              <a:rPr lang="nl-NL" smtClean="0"/>
              <a:t>12-11-2020</a:t>
            </a:fld>
            <a:endParaRPr lang="nl-NL"/>
          </a:p>
        </p:txBody>
      </p:sp>
      <p:sp>
        <p:nvSpPr>
          <p:cNvPr id="4" name="Tijdelijke aanduiding voor dia-afbeelding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4212" y="4751221"/>
            <a:ext cx="5393690" cy="3887361"/>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9"/>
            <a:ext cx="2921582" cy="49534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18971" y="9377319"/>
            <a:ext cx="2921582" cy="495347"/>
          </a:xfrm>
          <a:prstGeom prst="rect">
            <a:avLst/>
          </a:prstGeom>
        </p:spPr>
        <p:txBody>
          <a:bodyPr vert="horz" lIns="91440" tIns="45720" rIns="91440" bIns="45720" rtlCol="0" anchor="b"/>
          <a:lstStyle>
            <a:lvl1pPr algn="r">
              <a:defRPr sz="1200"/>
            </a:lvl1pPr>
          </a:lstStyle>
          <a:p>
            <a:fld id="{31956E61-618F-B440-9F57-C3D8E4777C5D}" type="slidenum">
              <a:rPr lang="nl-NL" smtClean="0"/>
              <a:t>‹nr.›</a:t>
            </a:fld>
            <a:endParaRPr lang="nl-NL"/>
          </a:p>
        </p:txBody>
      </p:sp>
    </p:spTree>
    <p:extLst>
      <p:ext uri="{BB962C8B-B14F-4D97-AF65-F5344CB8AC3E}">
        <p14:creationId xmlns:p14="http://schemas.microsoft.com/office/powerpoint/2010/main" val="362018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Symbol" panose="05050102010706020507" pitchFamily="18" charset="2"/>
              <a:buNone/>
            </a:pPr>
            <a:endParaRPr lang="nl-NL" dirty="0"/>
          </a:p>
        </p:txBody>
      </p:sp>
      <p:sp>
        <p:nvSpPr>
          <p:cNvPr id="4" name="Tijdelijke aanduiding voor dianummer 3"/>
          <p:cNvSpPr>
            <a:spLocks noGrp="1"/>
          </p:cNvSpPr>
          <p:nvPr>
            <p:ph type="sldNum" sz="quarter" idx="5"/>
          </p:nvPr>
        </p:nvSpPr>
        <p:spPr/>
        <p:txBody>
          <a:bodyPr/>
          <a:lstStyle/>
          <a:p>
            <a:fld id="{AAC00466-BD54-483C-BAC0-4CEDAD725B4E}" type="slidenum">
              <a:rPr lang="nl-NL" smtClean="0"/>
              <a:t>1</a:t>
            </a:fld>
            <a:endParaRPr lang="nl-NL"/>
          </a:p>
        </p:txBody>
      </p:sp>
    </p:spTree>
    <p:extLst>
      <p:ext uri="{BB962C8B-B14F-4D97-AF65-F5344CB8AC3E}">
        <p14:creationId xmlns:p14="http://schemas.microsoft.com/office/powerpoint/2010/main" val="189709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Gekozen</a:t>
            </a:r>
            <a:r>
              <a:rPr lang="nl-NL" baseline="0" dirty="0"/>
              <a:t> aanpak in Assen hoe om te gaan met de verzoeken om zonneparken</a:t>
            </a:r>
            <a:endParaRPr lang="nl-NL" dirty="0"/>
          </a:p>
        </p:txBody>
      </p:sp>
      <p:sp>
        <p:nvSpPr>
          <p:cNvPr id="4" name="Tijdelijke aanduiding voor dianummer 3"/>
          <p:cNvSpPr>
            <a:spLocks noGrp="1"/>
          </p:cNvSpPr>
          <p:nvPr>
            <p:ph type="sldNum" sz="quarter" idx="10"/>
          </p:nvPr>
        </p:nvSpPr>
        <p:spPr/>
        <p:txBody>
          <a:bodyPr/>
          <a:lstStyle/>
          <a:p>
            <a:fld id="{31956E61-618F-B440-9F57-C3D8E4777C5D}" type="slidenum">
              <a:rPr lang="nl-NL" smtClean="0"/>
              <a:t>3</a:t>
            </a:fld>
            <a:endParaRPr lang="nl-NL"/>
          </a:p>
        </p:txBody>
      </p:sp>
    </p:spTree>
    <p:extLst>
      <p:ext uri="{BB962C8B-B14F-4D97-AF65-F5344CB8AC3E}">
        <p14:creationId xmlns:p14="http://schemas.microsoft.com/office/powerpoint/2010/main" val="2537128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Zonneladder: eerst</a:t>
            </a:r>
            <a:r>
              <a:rPr lang="nl-NL" baseline="0" dirty="0"/>
              <a:t> daken, dan pas verder kijken. </a:t>
            </a:r>
            <a:endParaRPr lang="nl-NL" dirty="0"/>
          </a:p>
          <a:p>
            <a:endParaRPr lang="nl-NL" dirty="0"/>
          </a:p>
          <a:p>
            <a:r>
              <a:rPr lang="nl-NL" dirty="0"/>
              <a:t>Voor</a:t>
            </a:r>
            <a:r>
              <a:rPr lang="nl-NL" baseline="0" dirty="0"/>
              <a:t> windmolens heb je een kleiner oppervlakte nodig.  Daarmee </a:t>
            </a:r>
            <a:r>
              <a:rPr lang="nl-NL" baseline="0" dirty="0" err="1"/>
              <a:t>efficienter</a:t>
            </a:r>
            <a:r>
              <a:rPr lang="nl-NL" baseline="0" dirty="0"/>
              <a:t>. </a:t>
            </a:r>
            <a:r>
              <a:rPr lang="nl-NL" dirty="0"/>
              <a:t>In Assen is weinig plek voor windmolens</a:t>
            </a:r>
            <a:r>
              <a:rPr lang="nl-NL" baseline="0" dirty="0"/>
              <a:t> door beperkingen: geluid, schaduw, afstanden, etc. </a:t>
            </a:r>
            <a:endParaRPr lang="nl-NL" dirty="0"/>
          </a:p>
          <a:p>
            <a:endParaRPr lang="nl-NL" dirty="0"/>
          </a:p>
          <a:p>
            <a:r>
              <a:rPr lang="nl-NL" dirty="0"/>
              <a:t>Wij gaan niet helemaal mee met het</a:t>
            </a:r>
            <a:r>
              <a:rPr lang="nl-NL" baseline="0" dirty="0"/>
              <a:t> stappenplan volgens </a:t>
            </a:r>
            <a:r>
              <a:rPr lang="nl-NL" baseline="0" dirty="0" err="1"/>
              <a:t>strootman</a:t>
            </a:r>
            <a:r>
              <a:rPr lang="nl-NL" baseline="0" dirty="0"/>
              <a:t>. Om toch de doelstelling te halen voor 2020 is er voor gekozen zonneparken mogelijk te maken op een aantal plekken (verweesde gronden). Ondertussen wordt gewerkt aan zon op daken. Nu al is bekend dat dit onvoldoende is om klimaatneutraal te worden. Grootschalige opwel blijft nodig.</a:t>
            </a:r>
          </a:p>
          <a:p>
            <a:endParaRPr lang="nl-NL" baseline="0" dirty="0"/>
          </a:p>
          <a:p>
            <a:endParaRPr lang="nl-NL" baseline="0" dirty="0"/>
          </a:p>
          <a:p>
            <a:endParaRPr lang="nl-NL" baseline="0" dirty="0"/>
          </a:p>
          <a:p>
            <a:endParaRPr lang="nl-NL" baseline="0" dirty="0"/>
          </a:p>
          <a:p>
            <a:endParaRPr lang="nl-NL" baseline="0" dirty="0"/>
          </a:p>
          <a:p>
            <a:endParaRPr lang="nl-NL" baseline="0" dirty="0"/>
          </a:p>
          <a:p>
            <a:endParaRPr lang="nl-NL" baseline="0" dirty="0"/>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31956E61-618F-B440-9F57-C3D8E4777C5D}" type="slidenum">
              <a:rPr lang="nl-NL" smtClean="0"/>
              <a:t>4</a:t>
            </a:fld>
            <a:endParaRPr lang="nl-NL"/>
          </a:p>
        </p:txBody>
      </p:sp>
    </p:spTree>
    <p:extLst>
      <p:ext uri="{BB962C8B-B14F-4D97-AF65-F5344CB8AC3E}">
        <p14:creationId xmlns:p14="http://schemas.microsoft.com/office/powerpoint/2010/main" val="1435499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totale potentie van de locaties is iets meer dan de doelstelling. </a:t>
            </a:r>
          </a:p>
          <a:p>
            <a:endParaRPr lang="nl-NL" dirty="0"/>
          </a:p>
          <a:p>
            <a:r>
              <a:rPr lang="nl-NL" dirty="0"/>
              <a:t>Zonnepark Assen Zuid was al in voorbereiding.</a:t>
            </a:r>
          </a:p>
          <a:p>
            <a:endParaRPr lang="nl-NL" dirty="0"/>
          </a:p>
          <a:p>
            <a:r>
              <a:rPr lang="nl-NL" dirty="0"/>
              <a:t>Pilotlocatie – Fase 1.</a:t>
            </a:r>
            <a:r>
              <a:rPr lang="nl-NL" baseline="0" dirty="0"/>
              <a:t> Nog onvoldoende om toekomstige doelstellingen te halen.</a:t>
            </a:r>
          </a:p>
          <a:p>
            <a:endParaRPr lang="nl-NL" baseline="0" dirty="0"/>
          </a:p>
          <a:p>
            <a:r>
              <a:rPr lang="nl-NL" baseline="0" dirty="0"/>
              <a:t>Voorwaarden samen met werkgroep vastgesteld:</a:t>
            </a:r>
          </a:p>
          <a:p>
            <a:r>
              <a:rPr lang="nl-NL" baseline="0" dirty="0"/>
              <a:t>Ontwikkeling: </a:t>
            </a:r>
          </a:p>
          <a:p>
            <a:r>
              <a:rPr lang="nl-NL" baseline="0" dirty="0"/>
              <a:t>3x lokaal</a:t>
            </a:r>
          </a:p>
          <a:p>
            <a:r>
              <a:rPr lang="nl-NL" baseline="0" dirty="0"/>
              <a:t>Omgevingsraad</a:t>
            </a:r>
          </a:p>
          <a:p>
            <a:r>
              <a:rPr lang="nl-NL" baseline="0" dirty="0"/>
              <a:t>Planparticipatie</a:t>
            </a:r>
          </a:p>
          <a:p>
            <a:endParaRPr lang="nl-NL" baseline="0" dirty="0"/>
          </a:p>
          <a:p>
            <a:r>
              <a:rPr lang="nl-NL" baseline="0" dirty="0"/>
              <a:t>Vormgeving:</a:t>
            </a:r>
          </a:p>
          <a:p>
            <a:r>
              <a:rPr lang="nl-NL" baseline="0" dirty="0"/>
              <a:t>Een aantal randvoorwaarden is opgenomen in het beleidskader. Inpassing blijft maatwerk. Ene park heeft meer inpassing nodig dan het andere park door ligging. </a:t>
            </a:r>
            <a:endParaRPr lang="nl-NL" dirty="0"/>
          </a:p>
        </p:txBody>
      </p:sp>
      <p:sp>
        <p:nvSpPr>
          <p:cNvPr id="4" name="Tijdelijke aanduiding voor dianummer 3"/>
          <p:cNvSpPr>
            <a:spLocks noGrp="1"/>
          </p:cNvSpPr>
          <p:nvPr>
            <p:ph type="sldNum" sz="quarter" idx="10"/>
          </p:nvPr>
        </p:nvSpPr>
        <p:spPr/>
        <p:txBody>
          <a:bodyPr/>
          <a:lstStyle/>
          <a:p>
            <a:fld id="{31956E61-618F-B440-9F57-C3D8E4777C5D}" type="slidenum">
              <a:rPr lang="nl-NL" smtClean="0"/>
              <a:t>5</a:t>
            </a:fld>
            <a:endParaRPr lang="nl-NL"/>
          </a:p>
        </p:txBody>
      </p:sp>
    </p:spTree>
    <p:extLst>
      <p:ext uri="{BB962C8B-B14F-4D97-AF65-F5344CB8AC3E}">
        <p14:creationId xmlns:p14="http://schemas.microsoft.com/office/powerpoint/2010/main" val="2011240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a:p>
            <a:endParaRPr lang="nl-NL" baseline="0" dirty="0"/>
          </a:p>
          <a:p>
            <a:endParaRPr lang="nl-NL" baseline="0" dirty="0"/>
          </a:p>
          <a:p>
            <a:endParaRPr lang="nl-NL" baseline="0" dirty="0"/>
          </a:p>
          <a:p>
            <a:endParaRPr lang="nl-NL" baseline="0" dirty="0"/>
          </a:p>
          <a:p>
            <a:endParaRPr lang="nl-NL" baseline="0" dirty="0"/>
          </a:p>
          <a:p>
            <a:endParaRPr lang="nl-NL" baseline="0" dirty="0"/>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31956E61-618F-B440-9F57-C3D8E4777C5D}" type="slidenum">
              <a:rPr lang="nl-NL" smtClean="0"/>
              <a:t>6</a:t>
            </a:fld>
            <a:endParaRPr lang="nl-NL"/>
          </a:p>
        </p:txBody>
      </p:sp>
    </p:spTree>
    <p:extLst>
      <p:ext uri="{BB962C8B-B14F-4D97-AF65-F5344CB8AC3E}">
        <p14:creationId xmlns:p14="http://schemas.microsoft.com/office/powerpoint/2010/main" val="3127827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a:p>
            <a:endParaRPr lang="nl-NL" baseline="0" dirty="0"/>
          </a:p>
          <a:p>
            <a:endParaRPr lang="nl-NL" baseline="0" dirty="0"/>
          </a:p>
          <a:p>
            <a:endParaRPr lang="nl-NL" baseline="0" dirty="0"/>
          </a:p>
          <a:p>
            <a:endParaRPr lang="nl-NL" baseline="0" dirty="0"/>
          </a:p>
          <a:p>
            <a:endParaRPr lang="nl-NL" baseline="0" dirty="0"/>
          </a:p>
          <a:p>
            <a:endParaRPr lang="nl-NL" baseline="0" dirty="0"/>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31956E61-618F-B440-9F57-C3D8E4777C5D}" type="slidenum">
              <a:rPr lang="nl-NL" smtClean="0"/>
              <a:t>7</a:t>
            </a:fld>
            <a:endParaRPr lang="nl-NL"/>
          </a:p>
        </p:txBody>
      </p:sp>
    </p:spTree>
    <p:extLst>
      <p:ext uri="{BB962C8B-B14F-4D97-AF65-F5344CB8AC3E}">
        <p14:creationId xmlns:p14="http://schemas.microsoft.com/office/powerpoint/2010/main" val="1152963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1956E61-618F-B440-9F57-C3D8E4777C5D}" type="slidenum">
              <a:rPr lang="nl-NL" smtClean="0"/>
              <a:t>8</a:t>
            </a:fld>
            <a:endParaRPr lang="nl-NL"/>
          </a:p>
        </p:txBody>
      </p:sp>
    </p:spTree>
    <p:extLst>
      <p:ext uri="{BB962C8B-B14F-4D97-AF65-F5344CB8AC3E}">
        <p14:creationId xmlns:p14="http://schemas.microsoft.com/office/powerpoint/2010/main" val="1030157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Symbol" panose="05050102010706020507" pitchFamily="18" charset="2"/>
              <a:buNone/>
            </a:pPr>
            <a:endParaRPr lang="nl-NL" dirty="0"/>
          </a:p>
        </p:txBody>
      </p:sp>
      <p:sp>
        <p:nvSpPr>
          <p:cNvPr id="4" name="Tijdelijke aanduiding voor dianummer 3"/>
          <p:cNvSpPr>
            <a:spLocks noGrp="1"/>
          </p:cNvSpPr>
          <p:nvPr>
            <p:ph type="sldNum" sz="quarter" idx="5"/>
          </p:nvPr>
        </p:nvSpPr>
        <p:spPr/>
        <p:txBody>
          <a:bodyPr/>
          <a:lstStyle/>
          <a:p>
            <a:fld id="{AAC00466-BD54-483C-BAC0-4CEDAD725B4E}" type="slidenum">
              <a:rPr lang="nl-NL" smtClean="0"/>
              <a:t>9</a:t>
            </a:fld>
            <a:endParaRPr lang="nl-NL"/>
          </a:p>
        </p:txBody>
      </p:sp>
    </p:spTree>
    <p:extLst>
      <p:ext uri="{BB962C8B-B14F-4D97-AF65-F5344CB8AC3E}">
        <p14:creationId xmlns:p14="http://schemas.microsoft.com/office/powerpoint/2010/main" val="198664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780200A6-96E3-45E6-8CEB-1F7242F8D5B8}" type="datetimeFigureOut">
              <a:rPr lang="nl-NL" smtClean="0"/>
              <a:t>12-11-2020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2B5FB5-F173-4C7D-A68E-DA0C2FFCBE33}" type="slidenum">
              <a:rPr lang="nl-NL" smtClean="0"/>
              <a:t>‹nr.›</a:t>
            </a:fld>
            <a:endParaRPr lang="nl-NL"/>
          </a:p>
        </p:txBody>
      </p:sp>
    </p:spTree>
    <p:extLst>
      <p:ext uri="{BB962C8B-B14F-4D97-AF65-F5344CB8AC3E}">
        <p14:creationId xmlns:p14="http://schemas.microsoft.com/office/powerpoint/2010/main" val="1749171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80200A6-96E3-45E6-8CEB-1F7242F8D5B8}" type="datetimeFigureOut">
              <a:rPr lang="nl-NL" smtClean="0"/>
              <a:t>12-11-2020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2B5FB5-F173-4C7D-A68E-DA0C2FFCBE33}" type="slidenum">
              <a:rPr lang="nl-NL" smtClean="0"/>
              <a:t>‹nr.›</a:t>
            </a:fld>
            <a:endParaRPr lang="nl-NL"/>
          </a:p>
        </p:txBody>
      </p:sp>
    </p:spTree>
    <p:extLst>
      <p:ext uri="{BB962C8B-B14F-4D97-AF65-F5344CB8AC3E}">
        <p14:creationId xmlns:p14="http://schemas.microsoft.com/office/powerpoint/2010/main" val="2957393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80200A6-96E3-45E6-8CEB-1F7242F8D5B8}" type="datetimeFigureOut">
              <a:rPr lang="nl-NL" smtClean="0"/>
              <a:t>12-11-2020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2B5FB5-F173-4C7D-A68E-DA0C2FFCBE33}" type="slidenum">
              <a:rPr lang="nl-NL" smtClean="0"/>
              <a:t>‹nr.›</a:t>
            </a:fld>
            <a:endParaRPr lang="nl-NL"/>
          </a:p>
        </p:txBody>
      </p:sp>
    </p:spTree>
    <p:extLst>
      <p:ext uri="{BB962C8B-B14F-4D97-AF65-F5344CB8AC3E}">
        <p14:creationId xmlns:p14="http://schemas.microsoft.com/office/powerpoint/2010/main" val="529194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F48916D5-9FF6-4E2A-9B4E-CAD86C7CD0A5}" type="datetimeFigureOut">
              <a:rPr lang="nl-NL" smtClean="0"/>
              <a:t>12-11-2020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050A8A4-0C3F-4EFA-A4A4-2DB570B3FFF2}" type="slidenum">
              <a:rPr lang="nl-NL" smtClean="0"/>
              <a:t>‹nr.›</a:t>
            </a:fld>
            <a:endParaRPr lang="nl-NL"/>
          </a:p>
        </p:txBody>
      </p:sp>
    </p:spTree>
    <p:extLst>
      <p:ext uri="{BB962C8B-B14F-4D97-AF65-F5344CB8AC3E}">
        <p14:creationId xmlns:p14="http://schemas.microsoft.com/office/powerpoint/2010/main" val="1980083131"/>
      </p:ext>
    </p:extLst>
  </p:cSld>
  <p:clrMapOvr>
    <a:masterClrMapping/>
  </p:clrMapOvr>
  <mc:AlternateContent xmlns:mc="http://schemas.openxmlformats.org/markup-compatibility/2006" xmlns:p14="http://schemas.microsoft.com/office/powerpoint/2010/main">
    <mc:Choice Requires="p14">
      <p:transition spd="slow" p14:dur="1750" advClick="0" advTm="15000">
        <p:fade/>
      </p:transition>
    </mc:Choice>
    <mc:Fallback xmlns="">
      <p:transition spd="slow" advClick="0" advTm="1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48916D5-9FF6-4E2A-9B4E-CAD86C7CD0A5}" type="datetimeFigureOut">
              <a:rPr lang="nl-NL" smtClean="0"/>
              <a:t>12-11-2020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050A8A4-0C3F-4EFA-A4A4-2DB570B3FFF2}" type="slidenum">
              <a:rPr lang="nl-NL" smtClean="0"/>
              <a:t>‹nr.›</a:t>
            </a:fld>
            <a:endParaRPr lang="nl-NL"/>
          </a:p>
        </p:txBody>
      </p:sp>
    </p:spTree>
    <p:extLst>
      <p:ext uri="{BB962C8B-B14F-4D97-AF65-F5344CB8AC3E}">
        <p14:creationId xmlns:p14="http://schemas.microsoft.com/office/powerpoint/2010/main" val="1846194007"/>
      </p:ext>
    </p:extLst>
  </p:cSld>
  <p:clrMapOvr>
    <a:masterClrMapping/>
  </p:clrMapOvr>
  <mc:AlternateContent xmlns:mc="http://schemas.openxmlformats.org/markup-compatibility/2006" xmlns:p14="http://schemas.microsoft.com/office/powerpoint/2010/main">
    <mc:Choice Requires="p14">
      <p:transition spd="slow" p14:dur="1750" advClick="0" advTm="15000">
        <p:fade/>
      </p:transition>
    </mc:Choice>
    <mc:Fallback xmlns="">
      <p:transition spd="slow" advClick="0" advTm="1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F48916D5-9FF6-4E2A-9B4E-CAD86C7CD0A5}" type="datetimeFigureOut">
              <a:rPr lang="nl-NL" smtClean="0"/>
              <a:t>12-11-2020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050A8A4-0C3F-4EFA-A4A4-2DB570B3FFF2}" type="slidenum">
              <a:rPr lang="nl-NL" smtClean="0"/>
              <a:t>‹nr.›</a:t>
            </a:fld>
            <a:endParaRPr lang="nl-NL"/>
          </a:p>
        </p:txBody>
      </p:sp>
    </p:spTree>
    <p:extLst>
      <p:ext uri="{BB962C8B-B14F-4D97-AF65-F5344CB8AC3E}">
        <p14:creationId xmlns:p14="http://schemas.microsoft.com/office/powerpoint/2010/main" val="3698298209"/>
      </p:ext>
    </p:extLst>
  </p:cSld>
  <p:clrMapOvr>
    <a:masterClrMapping/>
  </p:clrMapOvr>
  <mc:AlternateContent xmlns:mc="http://schemas.openxmlformats.org/markup-compatibility/2006" xmlns:p14="http://schemas.microsoft.com/office/powerpoint/2010/main">
    <mc:Choice Requires="p14">
      <p:transition spd="slow" p14:dur="1750" advClick="0" advTm="15000">
        <p:fade/>
      </p:transition>
    </mc:Choice>
    <mc:Fallback xmlns="">
      <p:transition spd="slow" advClick="0" advTm="1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F48916D5-9FF6-4E2A-9B4E-CAD86C7CD0A5}" type="datetimeFigureOut">
              <a:rPr lang="nl-NL" smtClean="0"/>
              <a:t>12-11-2020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050A8A4-0C3F-4EFA-A4A4-2DB570B3FFF2}" type="slidenum">
              <a:rPr lang="nl-NL" smtClean="0"/>
              <a:t>‹nr.›</a:t>
            </a:fld>
            <a:endParaRPr lang="nl-NL"/>
          </a:p>
        </p:txBody>
      </p:sp>
    </p:spTree>
    <p:extLst>
      <p:ext uri="{BB962C8B-B14F-4D97-AF65-F5344CB8AC3E}">
        <p14:creationId xmlns:p14="http://schemas.microsoft.com/office/powerpoint/2010/main" val="2314792121"/>
      </p:ext>
    </p:extLst>
  </p:cSld>
  <p:clrMapOvr>
    <a:masterClrMapping/>
  </p:clrMapOvr>
  <mc:AlternateContent xmlns:mc="http://schemas.openxmlformats.org/markup-compatibility/2006" xmlns:p14="http://schemas.microsoft.com/office/powerpoint/2010/main">
    <mc:Choice Requires="p14">
      <p:transition spd="slow" p14:dur="1750" advClick="0" advTm="15000">
        <p:fade/>
      </p:transition>
    </mc:Choice>
    <mc:Fallback xmlns="">
      <p:transition spd="slow" advClick="0" advTm="1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F48916D5-9FF6-4E2A-9B4E-CAD86C7CD0A5}" type="datetimeFigureOut">
              <a:rPr lang="nl-NL" smtClean="0"/>
              <a:t>12-11-2020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A050A8A4-0C3F-4EFA-A4A4-2DB570B3FFF2}" type="slidenum">
              <a:rPr lang="nl-NL" smtClean="0"/>
              <a:t>‹nr.›</a:t>
            </a:fld>
            <a:endParaRPr lang="nl-NL"/>
          </a:p>
        </p:txBody>
      </p:sp>
    </p:spTree>
    <p:extLst>
      <p:ext uri="{BB962C8B-B14F-4D97-AF65-F5344CB8AC3E}">
        <p14:creationId xmlns:p14="http://schemas.microsoft.com/office/powerpoint/2010/main" val="1220419104"/>
      </p:ext>
    </p:extLst>
  </p:cSld>
  <p:clrMapOvr>
    <a:masterClrMapping/>
  </p:clrMapOvr>
  <mc:AlternateContent xmlns:mc="http://schemas.openxmlformats.org/markup-compatibility/2006" xmlns:p14="http://schemas.microsoft.com/office/powerpoint/2010/main">
    <mc:Choice Requires="p14">
      <p:transition spd="slow" p14:dur="1750" advClick="0" advTm="15000">
        <p:fade/>
      </p:transition>
    </mc:Choice>
    <mc:Fallback xmlns="">
      <p:transition spd="slow" advClick="0" advTm="1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F48916D5-9FF6-4E2A-9B4E-CAD86C7CD0A5}" type="datetimeFigureOut">
              <a:rPr lang="nl-NL" smtClean="0"/>
              <a:t>12-11-2020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A050A8A4-0C3F-4EFA-A4A4-2DB570B3FFF2}" type="slidenum">
              <a:rPr lang="nl-NL" smtClean="0"/>
              <a:t>‹nr.›</a:t>
            </a:fld>
            <a:endParaRPr lang="nl-NL"/>
          </a:p>
        </p:txBody>
      </p:sp>
    </p:spTree>
    <p:extLst>
      <p:ext uri="{BB962C8B-B14F-4D97-AF65-F5344CB8AC3E}">
        <p14:creationId xmlns:p14="http://schemas.microsoft.com/office/powerpoint/2010/main" val="566562175"/>
      </p:ext>
    </p:extLst>
  </p:cSld>
  <p:clrMapOvr>
    <a:masterClrMapping/>
  </p:clrMapOvr>
  <mc:AlternateContent xmlns:mc="http://schemas.openxmlformats.org/markup-compatibility/2006" xmlns:p14="http://schemas.microsoft.com/office/powerpoint/2010/main">
    <mc:Choice Requires="p14">
      <p:transition spd="slow" p14:dur="1750" advClick="0" advTm="15000">
        <p:fade/>
      </p:transition>
    </mc:Choice>
    <mc:Fallback xmlns="">
      <p:transition spd="slow" advClick="0" advTm="1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48916D5-9FF6-4E2A-9B4E-CAD86C7CD0A5}" type="datetimeFigureOut">
              <a:rPr lang="nl-NL" smtClean="0"/>
              <a:t>12-11-2020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A050A8A4-0C3F-4EFA-A4A4-2DB570B3FFF2}" type="slidenum">
              <a:rPr lang="nl-NL" smtClean="0"/>
              <a:t>‹nr.›</a:t>
            </a:fld>
            <a:endParaRPr lang="nl-NL"/>
          </a:p>
        </p:txBody>
      </p:sp>
    </p:spTree>
    <p:extLst>
      <p:ext uri="{BB962C8B-B14F-4D97-AF65-F5344CB8AC3E}">
        <p14:creationId xmlns:p14="http://schemas.microsoft.com/office/powerpoint/2010/main" val="3719554511"/>
      </p:ext>
    </p:extLst>
  </p:cSld>
  <p:clrMapOvr>
    <a:masterClrMapping/>
  </p:clrMapOvr>
  <mc:AlternateContent xmlns:mc="http://schemas.openxmlformats.org/markup-compatibility/2006" xmlns:p14="http://schemas.microsoft.com/office/powerpoint/2010/main">
    <mc:Choice Requires="p14">
      <p:transition spd="slow" p14:dur="1750" advClick="0" advTm="15000">
        <p:fade/>
      </p:transition>
    </mc:Choice>
    <mc:Fallback xmlns="">
      <p:transition spd="slow" advClick="0" advTm="1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F48916D5-9FF6-4E2A-9B4E-CAD86C7CD0A5}" type="datetimeFigureOut">
              <a:rPr lang="nl-NL" smtClean="0"/>
              <a:t>12-11-2020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050A8A4-0C3F-4EFA-A4A4-2DB570B3FFF2}" type="slidenum">
              <a:rPr lang="nl-NL" smtClean="0"/>
              <a:t>‹nr.›</a:t>
            </a:fld>
            <a:endParaRPr lang="nl-NL"/>
          </a:p>
        </p:txBody>
      </p:sp>
    </p:spTree>
    <p:extLst>
      <p:ext uri="{BB962C8B-B14F-4D97-AF65-F5344CB8AC3E}">
        <p14:creationId xmlns:p14="http://schemas.microsoft.com/office/powerpoint/2010/main" val="3556706067"/>
      </p:ext>
    </p:extLst>
  </p:cSld>
  <p:clrMapOvr>
    <a:masterClrMapping/>
  </p:clrMapOvr>
  <mc:AlternateContent xmlns:mc="http://schemas.openxmlformats.org/markup-compatibility/2006" xmlns:p14="http://schemas.microsoft.com/office/powerpoint/2010/main">
    <mc:Choice Requires="p14">
      <p:transition spd="slow" p14:dur="1750" advClick="0" advTm="15000">
        <p:fade/>
      </p:transition>
    </mc:Choice>
    <mc:Fallback xmlns="">
      <p:transition spd="slow" advClick="0"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80200A6-96E3-45E6-8CEB-1F7242F8D5B8}" type="datetimeFigureOut">
              <a:rPr lang="nl-NL" smtClean="0"/>
              <a:t>12-11-2020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2B5FB5-F173-4C7D-A68E-DA0C2FFCBE33}" type="slidenum">
              <a:rPr lang="nl-NL" smtClean="0"/>
              <a:t>‹nr.›</a:t>
            </a:fld>
            <a:endParaRPr lang="nl-NL"/>
          </a:p>
        </p:txBody>
      </p:sp>
    </p:spTree>
    <p:extLst>
      <p:ext uri="{BB962C8B-B14F-4D97-AF65-F5344CB8AC3E}">
        <p14:creationId xmlns:p14="http://schemas.microsoft.com/office/powerpoint/2010/main" val="2993686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F48916D5-9FF6-4E2A-9B4E-CAD86C7CD0A5}" type="datetimeFigureOut">
              <a:rPr lang="nl-NL" smtClean="0"/>
              <a:t>12-11-2020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050A8A4-0C3F-4EFA-A4A4-2DB570B3FFF2}" type="slidenum">
              <a:rPr lang="nl-NL" smtClean="0"/>
              <a:t>‹nr.›</a:t>
            </a:fld>
            <a:endParaRPr lang="nl-NL"/>
          </a:p>
        </p:txBody>
      </p:sp>
    </p:spTree>
    <p:extLst>
      <p:ext uri="{BB962C8B-B14F-4D97-AF65-F5344CB8AC3E}">
        <p14:creationId xmlns:p14="http://schemas.microsoft.com/office/powerpoint/2010/main" val="2035425145"/>
      </p:ext>
    </p:extLst>
  </p:cSld>
  <p:clrMapOvr>
    <a:masterClrMapping/>
  </p:clrMapOvr>
  <mc:AlternateContent xmlns:mc="http://schemas.openxmlformats.org/markup-compatibility/2006" xmlns:p14="http://schemas.microsoft.com/office/powerpoint/2010/main">
    <mc:Choice Requires="p14">
      <p:transition spd="slow" p14:dur="1750" advClick="0" advTm="15000">
        <p:fade/>
      </p:transition>
    </mc:Choice>
    <mc:Fallback xmlns="">
      <p:transition spd="slow" advClick="0" advTm="1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48916D5-9FF6-4E2A-9B4E-CAD86C7CD0A5}" type="datetimeFigureOut">
              <a:rPr lang="nl-NL" smtClean="0"/>
              <a:t>12-11-2020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050A8A4-0C3F-4EFA-A4A4-2DB570B3FFF2}" type="slidenum">
              <a:rPr lang="nl-NL" smtClean="0"/>
              <a:t>‹nr.›</a:t>
            </a:fld>
            <a:endParaRPr lang="nl-NL"/>
          </a:p>
        </p:txBody>
      </p:sp>
    </p:spTree>
    <p:extLst>
      <p:ext uri="{BB962C8B-B14F-4D97-AF65-F5344CB8AC3E}">
        <p14:creationId xmlns:p14="http://schemas.microsoft.com/office/powerpoint/2010/main" val="1290380540"/>
      </p:ext>
    </p:extLst>
  </p:cSld>
  <p:clrMapOvr>
    <a:masterClrMapping/>
  </p:clrMapOvr>
  <mc:AlternateContent xmlns:mc="http://schemas.openxmlformats.org/markup-compatibility/2006" xmlns:p14="http://schemas.microsoft.com/office/powerpoint/2010/main">
    <mc:Choice Requires="p14">
      <p:transition spd="slow" p14:dur="1750" advClick="0" advTm="15000">
        <p:fade/>
      </p:transition>
    </mc:Choice>
    <mc:Fallback xmlns="">
      <p:transition spd="slow" advClick="0" advTm="1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48916D5-9FF6-4E2A-9B4E-CAD86C7CD0A5}" type="datetimeFigureOut">
              <a:rPr lang="nl-NL" smtClean="0"/>
              <a:t>12-11-2020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050A8A4-0C3F-4EFA-A4A4-2DB570B3FFF2}" type="slidenum">
              <a:rPr lang="nl-NL" smtClean="0"/>
              <a:t>‹nr.›</a:t>
            </a:fld>
            <a:endParaRPr lang="nl-NL"/>
          </a:p>
        </p:txBody>
      </p:sp>
    </p:spTree>
    <p:extLst>
      <p:ext uri="{BB962C8B-B14F-4D97-AF65-F5344CB8AC3E}">
        <p14:creationId xmlns:p14="http://schemas.microsoft.com/office/powerpoint/2010/main" val="4250221024"/>
      </p:ext>
    </p:extLst>
  </p:cSld>
  <p:clrMapOvr>
    <a:masterClrMapping/>
  </p:clrMapOvr>
  <mc:AlternateContent xmlns:mc="http://schemas.openxmlformats.org/markup-compatibility/2006" xmlns:p14="http://schemas.microsoft.com/office/powerpoint/2010/main">
    <mc:Choice Requires="p14">
      <p:transition spd="slow" p14:dur="1750" advClick="0" advTm="15000">
        <p:fade/>
      </p:transition>
    </mc:Choice>
    <mc:Fallback xmlns="">
      <p:transition spd="slow" advClick="0"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780200A6-96E3-45E6-8CEB-1F7242F8D5B8}" type="datetimeFigureOut">
              <a:rPr lang="nl-NL" smtClean="0"/>
              <a:t>12-11-2020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2B5FB5-F173-4C7D-A68E-DA0C2FFCBE33}" type="slidenum">
              <a:rPr lang="nl-NL" smtClean="0"/>
              <a:t>‹nr.›</a:t>
            </a:fld>
            <a:endParaRPr lang="nl-NL"/>
          </a:p>
        </p:txBody>
      </p:sp>
    </p:spTree>
    <p:extLst>
      <p:ext uri="{BB962C8B-B14F-4D97-AF65-F5344CB8AC3E}">
        <p14:creationId xmlns:p14="http://schemas.microsoft.com/office/powerpoint/2010/main" val="3066969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780200A6-96E3-45E6-8CEB-1F7242F8D5B8}" type="datetimeFigureOut">
              <a:rPr lang="nl-NL" smtClean="0"/>
              <a:t>12-11-2020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62B5FB5-F173-4C7D-A68E-DA0C2FFCBE33}" type="slidenum">
              <a:rPr lang="nl-NL" smtClean="0"/>
              <a:t>‹nr.›</a:t>
            </a:fld>
            <a:endParaRPr lang="nl-NL"/>
          </a:p>
        </p:txBody>
      </p:sp>
    </p:spTree>
    <p:extLst>
      <p:ext uri="{BB962C8B-B14F-4D97-AF65-F5344CB8AC3E}">
        <p14:creationId xmlns:p14="http://schemas.microsoft.com/office/powerpoint/2010/main" val="3140990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780200A6-96E3-45E6-8CEB-1F7242F8D5B8}" type="datetimeFigureOut">
              <a:rPr lang="nl-NL" smtClean="0"/>
              <a:t>12-11-2020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A62B5FB5-F173-4C7D-A68E-DA0C2FFCBE33}" type="slidenum">
              <a:rPr lang="nl-NL" smtClean="0"/>
              <a:t>‹nr.›</a:t>
            </a:fld>
            <a:endParaRPr lang="nl-NL"/>
          </a:p>
        </p:txBody>
      </p:sp>
    </p:spTree>
    <p:extLst>
      <p:ext uri="{BB962C8B-B14F-4D97-AF65-F5344CB8AC3E}">
        <p14:creationId xmlns:p14="http://schemas.microsoft.com/office/powerpoint/2010/main" val="1412446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780200A6-96E3-45E6-8CEB-1F7242F8D5B8}" type="datetimeFigureOut">
              <a:rPr lang="nl-NL" smtClean="0"/>
              <a:t>12-11-2020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A62B5FB5-F173-4C7D-A68E-DA0C2FFCBE33}" type="slidenum">
              <a:rPr lang="nl-NL" smtClean="0"/>
              <a:t>‹nr.›</a:t>
            </a:fld>
            <a:endParaRPr lang="nl-NL"/>
          </a:p>
        </p:txBody>
      </p:sp>
    </p:spTree>
    <p:extLst>
      <p:ext uri="{BB962C8B-B14F-4D97-AF65-F5344CB8AC3E}">
        <p14:creationId xmlns:p14="http://schemas.microsoft.com/office/powerpoint/2010/main" val="3957098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80200A6-96E3-45E6-8CEB-1F7242F8D5B8}" type="datetimeFigureOut">
              <a:rPr lang="nl-NL" smtClean="0"/>
              <a:t>12-11-2020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A62B5FB5-F173-4C7D-A68E-DA0C2FFCBE33}" type="slidenum">
              <a:rPr lang="nl-NL" smtClean="0"/>
              <a:t>‹nr.›</a:t>
            </a:fld>
            <a:endParaRPr lang="nl-NL"/>
          </a:p>
        </p:txBody>
      </p:sp>
    </p:spTree>
    <p:extLst>
      <p:ext uri="{BB962C8B-B14F-4D97-AF65-F5344CB8AC3E}">
        <p14:creationId xmlns:p14="http://schemas.microsoft.com/office/powerpoint/2010/main" val="3235197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780200A6-96E3-45E6-8CEB-1F7242F8D5B8}" type="datetimeFigureOut">
              <a:rPr lang="nl-NL" smtClean="0"/>
              <a:t>12-11-2020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62B5FB5-F173-4C7D-A68E-DA0C2FFCBE33}" type="slidenum">
              <a:rPr lang="nl-NL" smtClean="0"/>
              <a:t>‹nr.›</a:t>
            </a:fld>
            <a:endParaRPr lang="nl-NL"/>
          </a:p>
        </p:txBody>
      </p:sp>
    </p:spTree>
    <p:extLst>
      <p:ext uri="{BB962C8B-B14F-4D97-AF65-F5344CB8AC3E}">
        <p14:creationId xmlns:p14="http://schemas.microsoft.com/office/powerpoint/2010/main" val="3546652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780200A6-96E3-45E6-8CEB-1F7242F8D5B8}" type="datetimeFigureOut">
              <a:rPr lang="nl-NL" smtClean="0"/>
              <a:t>12-11-2020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62B5FB5-F173-4C7D-A68E-DA0C2FFCBE33}" type="slidenum">
              <a:rPr lang="nl-NL" smtClean="0"/>
              <a:t>‹nr.›</a:t>
            </a:fld>
            <a:endParaRPr lang="nl-NL"/>
          </a:p>
        </p:txBody>
      </p:sp>
    </p:spTree>
    <p:extLst>
      <p:ext uri="{BB962C8B-B14F-4D97-AF65-F5344CB8AC3E}">
        <p14:creationId xmlns:p14="http://schemas.microsoft.com/office/powerpoint/2010/main" val="917371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0200A6-96E3-45E6-8CEB-1F7242F8D5B8}" type="datetimeFigureOut">
              <a:rPr lang="nl-NL" smtClean="0"/>
              <a:t>12-11-2020</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2B5FB5-F173-4C7D-A68E-DA0C2FFCBE33}" type="slidenum">
              <a:rPr lang="nl-NL" smtClean="0"/>
              <a:t>‹nr.›</a:t>
            </a:fld>
            <a:endParaRPr lang="nl-NL"/>
          </a:p>
        </p:txBody>
      </p:sp>
    </p:spTree>
    <p:extLst>
      <p:ext uri="{BB962C8B-B14F-4D97-AF65-F5344CB8AC3E}">
        <p14:creationId xmlns:p14="http://schemas.microsoft.com/office/powerpoint/2010/main" val="980987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916D5-9FF6-4E2A-9B4E-CAD86C7CD0A5}" type="datetimeFigureOut">
              <a:rPr lang="nl-NL" smtClean="0"/>
              <a:t>12-11-2020</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50A8A4-0C3F-4EFA-A4A4-2DB570B3FFF2}" type="slidenum">
              <a:rPr lang="nl-NL" smtClean="0"/>
              <a:t>‹nr.›</a:t>
            </a:fld>
            <a:endParaRPr lang="nl-NL"/>
          </a:p>
        </p:txBody>
      </p:sp>
    </p:spTree>
    <p:extLst>
      <p:ext uri="{BB962C8B-B14F-4D97-AF65-F5344CB8AC3E}">
        <p14:creationId xmlns:p14="http://schemas.microsoft.com/office/powerpoint/2010/main" val="2060410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750" advClick="0" advTm="15000">
        <p:fade/>
      </p:transition>
    </mc:Choice>
    <mc:Fallback xmlns="">
      <p:transition spd="slow" advClick="0" advTm="1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image" Target="../media/image26.emf"/><Relationship Id="rId4" Type="http://schemas.openxmlformats.org/officeDocument/2006/relationships/image" Target="../media/image20.jpeg"/><Relationship Id="rId9"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7.emf"/><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8.emf"/><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9.emf"/><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2.png"/><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00E1F681-4CA1-43D1-9F43-88AF42FF29E2}"/>
              </a:ext>
            </a:extLst>
          </p:cNvPr>
          <p:cNvSpPr>
            <a:spLocks noGrp="1"/>
          </p:cNvSpPr>
          <p:nvPr>
            <p:ph sz="half" idx="2"/>
          </p:nvPr>
        </p:nvSpPr>
        <p:spPr>
          <a:xfrm>
            <a:off x="282965" y="2032436"/>
            <a:ext cx="11521108" cy="4299892"/>
          </a:xfrm>
        </p:spPr>
        <p:txBody>
          <a:bodyPr vert="horz" lIns="0" tIns="45720" rIns="0" bIns="45720" rtlCol="0" anchor="t">
            <a:normAutofit fontScale="47500" lnSpcReduction="20000"/>
          </a:bodyPr>
          <a:lstStyle/>
          <a:p>
            <a:pPr marL="0" indent="0">
              <a:buNone/>
            </a:pPr>
            <a:endParaRPr lang="nl-NL" sz="7200" b="1" dirty="0"/>
          </a:p>
          <a:p>
            <a:pPr marL="0" indent="0">
              <a:buNone/>
            </a:pPr>
            <a:endParaRPr lang="nl-NL" sz="5600" b="1" dirty="0"/>
          </a:p>
          <a:p>
            <a:br>
              <a:rPr lang="nl-NL" dirty="0"/>
            </a:br>
            <a:br>
              <a:rPr lang="nl-NL" dirty="0"/>
            </a:br>
            <a:br>
              <a:rPr lang="nl-NL" dirty="0"/>
            </a:br>
            <a:br>
              <a:rPr lang="nl-NL" dirty="0"/>
            </a:br>
            <a:endParaRPr lang="nl-NL" dirty="0"/>
          </a:p>
          <a:p>
            <a:endParaRPr lang="nl-NL" dirty="0"/>
          </a:p>
          <a:p>
            <a:endParaRPr lang="nl-NL" dirty="0"/>
          </a:p>
          <a:p>
            <a:endParaRPr lang="nl-NL" dirty="0"/>
          </a:p>
          <a:p>
            <a:endParaRPr lang="nl-NL" dirty="0"/>
          </a:p>
          <a:p>
            <a:endParaRPr lang="nl-NL" dirty="0"/>
          </a:p>
          <a:p>
            <a:br>
              <a:rPr lang="nl-NL" dirty="0">
                <a:solidFill>
                  <a:schemeClr val="tx1"/>
                </a:solidFill>
              </a:rPr>
            </a:br>
            <a:endParaRPr lang="nl-NL" dirty="0">
              <a:solidFill>
                <a:schemeClr val="tx1"/>
              </a:solidFill>
            </a:endParaRPr>
          </a:p>
          <a:p>
            <a:pPr algn="ctr"/>
            <a:r>
              <a:rPr lang="nl-NL" dirty="0">
                <a:solidFill>
                  <a:schemeClr val="tx1"/>
                </a:solidFill>
              </a:rPr>
              <a:t> </a:t>
            </a:r>
          </a:p>
          <a:p>
            <a:r>
              <a:rPr lang="nl-NL" dirty="0"/>
              <a:t> </a:t>
            </a:r>
          </a:p>
        </p:txBody>
      </p:sp>
      <p:pic>
        <p:nvPicPr>
          <p:cNvPr id="5" name="Tijdelijke aanduiding voor inhoud 4">
            <a:extLst>
              <a:ext uri="{FF2B5EF4-FFF2-40B4-BE49-F238E27FC236}">
                <a16:creationId xmlns:a16="http://schemas.microsoft.com/office/drawing/2014/main" id="{A08FAF77-2662-4670-A891-BA26EF55CE8C}"/>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97280" y="525672"/>
            <a:ext cx="2817886" cy="1080000"/>
          </a:xfrm>
          <a:prstGeom prst="rect">
            <a:avLst/>
          </a:prstGeom>
        </p:spPr>
      </p:pic>
      <p:sp>
        <p:nvSpPr>
          <p:cNvPr id="6" name="Titel 1">
            <a:extLst>
              <a:ext uri="{FF2B5EF4-FFF2-40B4-BE49-F238E27FC236}">
                <a16:creationId xmlns:a16="http://schemas.microsoft.com/office/drawing/2014/main" id="{54B4DF7A-0BBD-4705-B66B-08A7B3EF532D}"/>
              </a:ext>
            </a:extLst>
          </p:cNvPr>
          <p:cNvSpPr>
            <a:spLocks noGrp="1"/>
          </p:cNvSpPr>
          <p:nvPr>
            <p:ph type="title"/>
          </p:nvPr>
        </p:nvSpPr>
        <p:spPr>
          <a:xfrm>
            <a:off x="1097280" y="883920"/>
            <a:ext cx="10441576" cy="3057015"/>
          </a:xfrm>
        </p:spPr>
        <p:txBody>
          <a:bodyPr>
            <a:normAutofit/>
          </a:bodyPr>
          <a:lstStyle/>
          <a:p>
            <a:r>
              <a:rPr lang="nl-NL" b="1" dirty="0"/>
              <a:t>				</a:t>
            </a:r>
            <a:r>
              <a:rPr lang="nl-NL" sz="7300" b="1" dirty="0">
                <a:solidFill>
                  <a:schemeClr val="tx1"/>
                </a:solidFill>
              </a:rPr>
              <a:t>Tamara Beens</a:t>
            </a:r>
            <a:endParaRPr lang="nl-NL" b="1" dirty="0">
              <a:solidFill>
                <a:schemeClr val="tx1"/>
              </a:solidFill>
            </a:endParaRPr>
          </a:p>
        </p:txBody>
      </p:sp>
      <p:pic>
        <p:nvPicPr>
          <p:cNvPr id="16" name="Afbeelding 15" descr="Afbeelding met kaart&#10;&#10;Automatisch gegenereerde beschrijving">
            <a:extLst>
              <a:ext uri="{FF2B5EF4-FFF2-40B4-BE49-F238E27FC236}">
                <a16:creationId xmlns:a16="http://schemas.microsoft.com/office/drawing/2014/main" id="{206A1E32-E3B6-41A2-9DDD-DE926FA6F4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91263"/>
            <a:ext cx="12192000" cy="2566737"/>
          </a:xfrm>
          <a:prstGeom prst="rect">
            <a:avLst/>
          </a:prstGeom>
        </p:spPr>
      </p:pic>
    </p:spTree>
    <p:extLst>
      <p:ext uri="{BB962C8B-B14F-4D97-AF65-F5344CB8AC3E}">
        <p14:creationId xmlns:p14="http://schemas.microsoft.com/office/powerpoint/2010/main" val="837995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1E0A12B-4608-45B2-BAC2-B311265C3843}"/>
              </a:ext>
            </a:extLst>
          </p:cNvPr>
          <p:cNvPicPr>
            <a:picLocks noChangeAspect="1"/>
          </p:cNvPicPr>
          <p:nvPr/>
        </p:nvPicPr>
        <p:blipFill>
          <a:blip r:embed="rId2"/>
          <a:stretch>
            <a:fillRect/>
          </a:stretch>
        </p:blipFill>
        <p:spPr>
          <a:xfrm>
            <a:off x="331560" y="925473"/>
            <a:ext cx="10155677" cy="5700409"/>
          </a:xfrm>
          <a:prstGeom prst="rect">
            <a:avLst/>
          </a:prstGeom>
        </p:spPr>
      </p:pic>
      <p:sp>
        <p:nvSpPr>
          <p:cNvPr id="18" name="Rectangle 1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45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C2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Afbeelding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9420" y="6182903"/>
            <a:ext cx="1656000" cy="442979"/>
          </a:xfrm>
          <a:prstGeom prst="rect">
            <a:avLst/>
          </a:prstGeom>
        </p:spPr>
      </p:pic>
      <p:pic>
        <p:nvPicPr>
          <p:cNvPr id="10" name="Afbeelding 9">
            <a:extLst>
              <a:ext uri="{FF2B5EF4-FFF2-40B4-BE49-F238E27FC236}">
                <a16:creationId xmlns:a16="http://schemas.microsoft.com/office/drawing/2014/main" id="{C16275A7-C9CB-449E-871E-24A6232CBD43}"/>
              </a:ext>
            </a:extLst>
          </p:cNvPr>
          <p:cNvPicPr>
            <a:picLocks noChangeAspect="1"/>
          </p:cNvPicPr>
          <p:nvPr/>
        </p:nvPicPr>
        <p:blipFill rotWithShape="1">
          <a:blip r:embed="rId4">
            <a:extLst>
              <a:ext uri="{28A0092B-C50C-407E-A947-70E740481C1C}">
                <a14:useLocalDpi xmlns:a14="http://schemas.microsoft.com/office/drawing/2010/main" val="0"/>
              </a:ext>
            </a:extLst>
          </a:blip>
          <a:srcRect l="5562" r="4330"/>
          <a:stretch/>
        </p:blipFill>
        <p:spPr>
          <a:xfrm>
            <a:off x="10420440" y="232000"/>
            <a:ext cx="1440000" cy="907021"/>
          </a:xfrm>
          <a:prstGeom prst="rect">
            <a:avLst/>
          </a:prstGeom>
        </p:spPr>
      </p:pic>
      <p:pic>
        <p:nvPicPr>
          <p:cNvPr id="14" name="Afbeelding 13">
            <a:extLst>
              <a:ext uri="{FF2B5EF4-FFF2-40B4-BE49-F238E27FC236}">
                <a16:creationId xmlns:a16="http://schemas.microsoft.com/office/drawing/2014/main" id="{CF45D731-E581-4345-96BC-8A139FC5A9A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319420" y="5416501"/>
            <a:ext cx="1656000" cy="539750"/>
          </a:xfrm>
          <a:prstGeom prst="rect">
            <a:avLst/>
          </a:prstGeom>
        </p:spPr>
      </p:pic>
      <p:pic>
        <p:nvPicPr>
          <p:cNvPr id="15" name="Afbeelding 14" descr="Afbeelding met tekst, illustratie&#10;&#10;Automatisch gegenereerde beschrijving">
            <a:extLst>
              <a:ext uri="{FF2B5EF4-FFF2-40B4-BE49-F238E27FC236}">
                <a16:creationId xmlns:a16="http://schemas.microsoft.com/office/drawing/2014/main" id="{19DE81D5-DF58-40FB-825D-A1BA52418B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7420" y="1365673"/>
            <a:ext cx="1440000" cy="333600"/>
          </a:xfrm>
          <a:prstGeom prst="rect">
            <a:avLst/>
          </a:prstGeom>
        </p:spPr>
      </p:pic>
      <p:sp>
        <p:nvSpPr>
          <p:cNvPr id="5" name="Tekstvak 4">
            <a:extLst>
              <a:ext uri="{FF2B5EF4-FFF2-40B4-BE49-F238E27FC236}">
                <a16:creationId xmlns:a16="http://schemas.microsoft.com/office/drawing/2014/main" id="{9E102A76-BA3C-44BA-BDA0-F6D5E00034F4}"/>
              </a:ext>
            </a:extLst>
          </p:cNvPr>
          <p:cNvSpPr txBox="1"/>
          <p:nvPr/>
        </p:nvSpPr>
        <p:spPr>
          <a:xfrm>
            <a:off x="8967672" y="2545369"/>
            <a:ext cx="2010284" cy="1750168"/>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Drijvend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zonnepark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err="1">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zandwinplas</a:t>
            </a:r>
            <a:endPar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Ubbena</a:t>
            </a:r>
          </a:p>
        </p:txBody>
      </p:sp>
      <p:sp>
        <p:nvSpPr>
          <p:cNvPr id="6" name="Rechthoek 5">
            <a:extLst>
              <a:ext uri="{FF2B5EF4-FFF2-40B4-BE49-F238E27FC236}">
                <a16:creationId xmlns:a16="http://schemas.microsoft.com/office/drawing/2014/main" id="{80D4CA5B-F8F5-4556-B58A-BA753A1DBE45}"/>
              </a:ext>
            </a:extLst>
          </p:cNvPr>
          <p:cNvSpPr/>
          <p:nvPr/>
        </p:nvSpPr>
        <p:spPr>
          <a:xfrm>
            <a:off x="0" y="232000"/>
            <a:ext cx="10088880"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Locatie en partners</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39FD8312-3996-4034-A3A3-34647A98CD2A}"/>
              </a:ext>
            </a:extLst>
          </p:cNvPr>
          <p:cNvSpPr txBox="1"/>
          <p:nvPr/>
        </p:nvSpPr>
        <p:spPr>
          <a:xfrm>
            <a:off x="1009427" y="4976679"/>
            <a:ext cx="67358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w="3175">
                  <a:solidFill>
                    <a:srgbClr val="5B9BD5">
                      <a:lumMod val="75000"/>
                    </a:srgbClr>
                  </a:solidFill>
                  <a:prstDash val="solid"/>
                </a:ln>
                <a:solidFill>
                  <a:srgbClr val="92D050"/>
                </a:solidFill>
                <a:effectLst>
                  <a:outerShdw blurRad="38100" dist="22860" dir="5400000" algn="tl" rotWithShape="0">
                    <a:srgbClr val="000000">
                      <a:alpha val="30000"/>
                    </a:srgbClr>
                  </a:outerShdw>
                </a:effectLst>
                <a:uLnTx/>
                <a:uFillTx/>
                <a:latin typeface="Calibri" panose="020F0502020204030204"/>
                <a:ea typeface="+mn-ea"/>
                <a:cs typeface="+mn-cs"/>
              </a:rPr>
              <a:t>ZEIJEN</a:t>
            </a:r>
          </a:p>
        </p:txBody>
      </p:sp>
      <p:sp>
        <p:nvSpPr>
          <p:cNvPr id="12" name="Tekstvak 11">
            <a:extLst>
              <a:ext uri="{FF2B5EF4-FFF2-40B4-BE49-F238E27FC236}">
                <a16:creationId xmlns:a16="http://schemas.microsoft.com/office/drawing/2014/main" id="{BD030488-9F83-4034-B6FA-7D26F738A45F}"/>
              </a:ext>
            </a:extLst>
          </p:cNvPr>
          <p:cNvSpPr txBox="1"/>
          <p:nvPr/>
        </p:nvSpPr>
        <p:spPr>
          <a:xfrm>
            <a:off x="6853181" y="3621788"/>
            <a:ext cx="8194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w="3175">
                  <a:solidFill>
                    <a:srgbClr val="5B9BD5">
                      <a:lumMod val="75000"/>
                    </a:srgbClr>
                  </a:solidFill>
                  <a:prstDash val="solid"/>
                </a:ln>
                <a:solidFill>
                  <a:srgbClr val="92D050"/>
                </a:solidFill>
                <a:effectLst>
                  <a:outerShdw blurRad="38100" dist="22860" dir="5400000" algn="tl" rotWithShape="0">
                    <a:srgbClr val="000000">
                      <a:alpha val="30000"/>
                    </a:srgbClr>
                  </a:outerShdw>
                </a:effectLst>
                <a:uLnTx/>
                <a:uFillTx/>
                <a:latin typeface="Calibri" panose="020F0502020204030204"/>
                <a:ea typeface="+mn-ea"/>
                <a:cs typeface="+mn-cs"/>
              </a:rPr>
              <a:t>UBBENA</a:t>
            </a:r>
          </a:p>
        </p:txBody>
      </p:sp>
    </p:spTree>
    <p:extLst>
      <p:ext uri="{BB962C8B-B14F-4D97-AF65-F5344CB8AC3E}">
        <p14:creationId xmlns:p14="http://schemas.microsoft.com/office/powerpoint/2010/main" val="149706739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45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C2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420" y="6182903"/>
            <a:ext cx="1656000" cy="442979"/>
          </a:xfrm>
          <a:prstGeom prst="rect">
            <a:avLst/>
          </a:prstGeom>
        </p:spPr>
      </p:pic>
      <p:pic>
        <p:nvPicPr>
          <p:cNvPr id="10" name="Afbeelding 9">
            <a:extLst>
              <a:ext uri="{FF2B5EF4-FFF2-40B4-BE49-F238E27FC236}">
                <a16:creationId xmlns:a16="http://schemas.microsoft.com/office/drawing/2014/main" id="{C16275A7-C9CB-449E-871E-24A6232CBD43}"/>
              </a:ext>
            </a:extLst>
          </p:cNvPr>
          <p:cNvPicPr>
            <a:picLocks noChangeAspect="1"/>
          </p:cNvPicPr>
          <p:nvPr/>
        </p:nvPicPr>
        <p:blipFill rotWithShape="1">
          <a:blip r:embed="rId3">
            <a:extLst>
              <a:ext uri="{28A0092B-C50C-407E-A947-70E740481C1C}">
                <a14:useLocalDpi xmlns:a14="http://schemas.microsoft.com/office/drawing/2010/main" val="0"/>
              </a:ext>
            </a:extLst>
          </a:blip>
          <a:srcRect l="5562" r="4330"/>
          <a:stretch/>
        </p:blipFill>
        <p:spPr>
          <a:xfrm>
            <a:off x="10420440" y="232000"/>
            <a:ext cx="1440000" cy="907021"/>
          </a:xfrm>
          <a:prstGeom prst="rect">
            <a:avLst/>
          </a:prstGeom>
        </p:spPr>
      </p:pic>
      <p:pic>
        <p:nvPicPr>
          <p:cNvPr id="14" name="Afbeelding 13">
            <a:extLst>
              <a:ext uri="{FF2B5EF4-FFF2-40B4-BE49-F238E27FC236}">
                <a16:creationId xmlns:a16="http://schemas.microsoft.com/office/drawing/2014/main" id="{CF45D731-E581-4345-96BC-8A139FC5A9A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319420" y="5416501"/>
            <a:ext cx="1656000" cy="539750"/>
          </a:xfrm>
          <a:prstGeom prst="rect">
            <a:avLst/>
          </a:prstGeom>
        </p:spPr>
      </p:pic>
      <p:pic>
        <p:nvPicPr>
          <p:cNvPr id="15" name="Afbeelding 14" descr="Afbeelding met tekst, illustratie&#10;&#10;Automatisch gegenereerde beschrijving">
            <a:extLst>
              <a:ext uri="{FF2B5EF4-FFF2-40B4-BE49-F238E27FC236}">
                <a16:creationId xmlns:a16="http://schemas.microsoft.com/office/drawing/2014/main" id="{19DE81D5-DF58-40FB-825D-A1BA52418B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7420" y="1365673"/>
            <a:ext cx="1440000" cy="333600"/>
          </a:xfrm>
          <a:prstGeom prst="rect">
            <a:avLst/>
          </a:prstGeom>
        </p:spPr>
      </p:pic>
      <p:pic>
        <p:nvPicPr>
          <p:cNvPr id="3" name="Afbeelding 2">
            <a:extLst>
              <a:ext uri="{FF2B5EF4-FFF2-40B4-BE49-F238E27FC236}">
                <a16:creationId xmlns:a16="http://schemas.microsoft.com/office/drawing/2014/main" id="{741E4622-CDB9-4235-894D-AB98AC6B4147}"/>
              </a:ext>
            </a:extLst>
          </p:cNvPr>
          <p:cNvPicPr>
            <a:picLocks noChangeAspect="1"/>
          </p:cNvPicPr>
          <p:nvPr/>
        </p:nvPicPr>
        <p:blipFill rotWithShape="1">
          <a:blip r:embed="rId6">
            <a:extLst>
              <a:ext uri="{28A0092B-C50C-407E-A947-70E740481C1C}">
                <a14:useLocalDpi xmlns:a14="http://schemas.microsoft.com/office/drawing/2010/main" val="0"/>
              </a:ext>
            </a:extLst>
          </a:blip>
          <a:srcRect l="4222" t="1007" r="54627" b="55796"/>
          <a:stretch/>
        </p:blipFill>
        <p:spPr>
          <a:xfrm>
            <a:off x="200026" y="-1"/>
            <a:ext cx="2193996" cy="2676525"/>
          </a:xfrm>
          <a:prstGeom prst="rect">
            <a:avLst/>
          </a:prstGeom>
        </p:spPr>
      </p:pic>
      <p:sp>
        <p:nvSpPr>
          <p:cNvPr id="5" name="Tekstvak 4">
            <a:extLst>
              <a:ext uri="{FF2B5EF4-FFF2-40B4-BE49-F238E27FC236}">
                <a16:creationId xmlns:a16="http://schemas.microsoft.com/office/drawing/2014/main" id="{F672277D-942B-4D74-9139-6E590A481937}"/>
              </a:ext>
            </a:extLst>
          </p:cNvPr>
          <p:cNvSpPr txBox="1"/>
          <p:nvPr/>
        </p:nvSpPr>
        <p:spPr>
          <a:xfrm>
            <a:off x="8967672" y="2545369"/>
            <a:ext cx="2010284" cy="1750168"/>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Drijvend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zonnepark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err="1">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zandwinplas</a:t>
            </a:r>
            <a:endPar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Ubbena</a:t>
            </a:r>
          </a:p>
        </p:txBody>
      </p:sp>
      <p:pic>
        <p:nvPicPr>
          <p:cNvPr id="8" name="Afbeelding 7">
            <a:extLst>
              <a:ext uri="{FF2B5EF4-FFF2-40B4-BE49-F238E27FC236}">
                <a16:creationId xmlns:a16="http://schemas.microsoft.com/office/drawing/2014/main" id="{308A5624-2083-4275-AD19-4662C8A4632A}"/>
              </a:ext>
            </a:extLst>
          </p:cNvPr>
          <p:cNvPicPr>
            <a:picLocks noChangeAspect="1"/>
          </p:cNvPicPr>
          <p:nvPr/>
        </p:nvPicPr>
        <p:blipFill rotWithShape="1">
          <a:blip r:embed="rId7"/>
          <a:srcRect b="29270"/>
          <a:stretch/>
        </p:blipFill>
        <p:spPr>
          <a:xfrm>
            <a:off x="0" y="2632188"/>
            <a:ext cx="5407621" cy="4225812"/>
          </a:xfrm>
          <a:prstGeom prst="rect">
            <a:avLst/>
          </a:prstGeom>
        </p:spPr>
      </p:pic>
      <p:pic>
        <p:nvPicPr>
          <p:cNvPr id="9" name="Afbeelding 8">
            <a:extLst>
              <a:ext uri="{FF2B5EF4-FFF2-40B4-BE49-F238E27FC236}">
                <a16:creationId xmlns:a16="http://schemas.microsoft.com/office/drawing/2014/main" id="{A936D5D1-3A65-467D-B1CF-87EB2CD310CE}"/>
              </a:ext>
            </a:extLst>
          </p:cNvPr>
          <p:cNvPicPr>
            <a:picLocks noChangeAspect="1"/>
          </p:cNvPicPr>
          <p:nvPr/>
        </p:nvPicPr>
        <p:blipFill rotWithShape="1">
          <a:blip r:embed="rId8">
            <a:extLst>
              <a:ext uri="{28A0092B-C50C-407E-A947-70E740481C1C}">
                <a14:useLocalDpi xmlns:a14="http://schemas.microsoft.com/office/drawing/2010/main" val="0"/>
              </a:ext>
            </a:extLst>
          </a:blip>
          <a:srcRect l="65740" t="75934"/>
          <a:stretch/>
        </p:blipFill>
        <p:spPr>
          <a:xfrm>
            <a:off x="4562475" y="940037"/>
            <a:ext cx="1656000" cy="1230214"/>
          </a:xfrm>
          <a:prstGeom prst="rect">
            <a:avLst/>
          </a:prstGeom>
        </p:spPr>
      </p:pic>
      <p:pic>
        <p:nvPicPr>
          <p:cNvPr id="11" name="Afbeelding 10">
            <a:extLst>
              <a:ext uri="{FF2B5EF4-FFF2-40B4-BE49-F238E27FC236}">
                <a16:creationId xmlns:a16="http://schemas.microsoft.com/office/drawing/2014/main" id="{28BEB880-2B46-4784-A0CA-A4232B8AC297}"/>
              </a:ext>
            </a:extLst>
          </p:cNvPr>
          <p:cNvPicPr>
            <a:picLocks noChangeAspect="1"/>
          </p:cNvPicPr>
          <p:nvPr/>
        </p:nvPicPr>
        <p:blipFill rotWithShape="1">
          <a:blip r:embed="rId8">
            <a:extLst>
              <a:ext uri="{28A0092B-C50C-407E-A947-70E740481C1C}">
                <a14:useLocalDpi xmlns:a14="http://schemas.microsoft.com/office/drawing/2010/main" val="0"/>
              </a:ext>
            </a:extLst>
          </a:blip>
          <a:srcRect l="8701" t="70059" r="34743"/>
          <a:stretch/>
        </p:blipFill>
        <p:spPr>
          <a:xfrm>
            <a:off x="4570417" y="2170712"/>
            <a:ext cx="2733676" cy="1530598"/>
          </a:xfrm>
          <a:prstGeom prst="rect">
            <a:avLst/>
          </a:prstGeom>
        </p:spPr>
      </p:pic>
      <p:pic>
        <p:nvPicPr>
          <p:cNvPr id="6" name="Afbeelding 5">
            <a:extLst>
              <a:ext uri="{FF2B5EF4-FFF2-40B4-BE49-F238E27FC236}">
                <a16:creationId xmlns:a16="http://schemas.microsoft.com/office/drawing/2014/main" id="{4CF1AF3B-940B-40B4-B964-E5DB0F275DDB}"/>
              </a:ext>
            </a:extLst>
          </p:cNvPr>
          <p:cNvPicPr>
            <a:picLocks noChangeAspect="1"/>
          </p:cNvPicPr>
          <p:nvPr/>
        </p:nvPicPr>
        <p:blipFill rotWithShape="1">
          <a:blip r:embed="rId8">
            <a:extLst>
              <a:ext uri="{28A0092B-C50C-407E-A947-70E740481C1C}">
                <a14:useLocalDpi xmlns:a14="http://schemas.microsoft.com/office/drawing/2010/main" val="0"/>
              </a:ext>
            </a:extLst>
          </a:blip>
          <a:srcRect r="62708" b="48323"/>
          <a:stretch/>
        </p:blipFill>
        <p:spPr>
          <a:xfrm>
            <a:off x="2388465" y="-9527"/>
            <a:ext cx="2193996" cy="3215424"/>
          </a:xfrm>
          <a:prstGeom prst="rect">
            <a:avLst/>
          </a:prstGeom>
        </p:spPr>
      </p:pic>
      <p:sp>
        <p:nvSpPr>
          <p:cNvPr id="12" name="Rechthoek 11">
            <a:extLst>
              <a:ext uri="{FF2B5EF4-FFF2-40B4-BE49-F238E27FC236}">
                <a16:creationId xmlns:a16="http://schemas.microsoft.com/office/drawing/2014/main" id="{EE40D612-8E95-4A98-A80B-77B6394EC133}"/>
              </a:ext>
            </a:extLst>
          </p:cNvPr>
          <p:cNvSpPr/>
          <p:nvPr/>
        </p:nvSpPr>
        <p:spPr>
          <a:xfrm>
            <a:off x="0" y="232000"/>
            <a:ext cx="10088880"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Ontwerpconcept</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Afbeelding 25">
            <a:extLst>
              <a:ext uri="{FF2B5EF4-FFF2-40B4-BE49-F238E27FC236}">
                <a16:creationId xmlns:a16="http://schemas.microsoft.com/office/drawing/2014/main" id="{277999B4-A85A-402C-B903-F479AF6448F3}"/>
              </a:ext>
            </a:extLst>
          </p:cNvPr>
          <p:cNvPicPr>
            <a:picLocks noChangeAspect="1"/>
          </p:cNvPicPr>
          <p:nvPr/>
        </p:nvPicPr>
        <p:blipFill>
          <a:blip r:embed="rId9"/>
          <a:stretch>
            <a:fillRect/>
          </a:stretch>
        </p:blipFill>
        <p:spPr>
          <a:xfrm>
            <a:off x="5401852" y="3701310"/>
            <a:ext cx="2869718" cy="3156690"/>
          </a:xfrm>
          <a:prstGeom prst="rect">
            <a:avLst/>
          </a:prstGeom>
        </p:spPr>
      </p:pic>
      <p:sp>
        <p:nvSpPr>
          <p:cNvPr id="27" name="Tekstvak 26">
            <a:extLst>
              <a:ext uri="{FF2B5EF4-FFF2-40B4-BE49-F238E27FC236}">
                <a16:creationId xmlns:a16="http://schemas.microsoft.com/office/drawing/2014/main" id="{D8AD809A-3C94-4E5C-8212-F53C21190D68}"/>
              </a:ext>
            </a:extLst>
          </p:cNvPr>
          <p:cNvSpPr txBox="1"/>
          <p:nvPr/>
        </p:nvSpPr>
        <p:spPr>
          <a:xfrm>
            <a:off x="7304093" y="844173"/>
            <a:ext cx="278478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CIJFERS: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55.500 zonnepanelen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Vermogen 24,5 MW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7.000 huishoudens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Plangebied 48 ha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Zuidplas 28 ha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Zonneveld </a:t>
            </a:r>
            <a:r>
              <a:rPr kumimoji="0" lang="nl-NL" sz="1200" b="1" i="0" u="none" strike="noStrike" kern="1200" cap="none" spc="0" normalizeH="0" baseline="0" noProof="0" dirty="0" err="1">
                <a:ln>
                  <a:noFill/>
                </a:ln>
                <a:solidFill>
                  <a:srgbClr val="70AD47">
                    <a:lumMod val="50000"/>
                  </a:srgbClr>
                </a:solidFill>
                <a:effectLst/>
                <a:uLnTx/>
                <a:uFillTx/>
                <a:latin typeface="Verdana" panose="020B0604030504040204" pitchFamily="34" charset="0"/>
                <a:ea typeface="Verdana" panose="020B0604030504040204" pitchFamily="34" charset="0"/>
                <a:cs typeface="+mn-cs"/>
              </a:rPr>
              <a:t>zuidplas</a:t>
            </a:r>
            <a:r>
              <a:rPr kumimoji="0" lang="nl-NL" sz="12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 15,3 ha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Natuurinclusief ontwerp</a:t>
            </a:r>
          </a:p>
        </p:txBody>
      </p:sp>
      <p:pic>
        <p:nvPicPr>
          <p:cNvPr id="29" name="Afbeelding 28">
            <a:extLst>
              <a:ext uri="{FF2B5EF4-FFF2-40B4-BE49-F238E27FC236}">
                <a16:creationId xmlns:a16="http://schemas.microsoft.com/office/drawing/2014/main" id="{0C3AE448-BAFD-4EF7-834A-0EF0D84BDF36}"/>
              </a:ext>
            </a:extLst>
          </p:cNvPr>
          <p:cNvPicPr>
            <a:picLocks noChangeAspect="1"/>
          </p:cNvPicPr>
          <p:nvPr/>
        </p:nvPicPr>
        <p:blipFill>
          <a:blip r:embed="rId10"/>
          <a:stretch>
            <a:fillRect/>
          </a:stretch>
        </p:blipFill>
        <p:spPr>
          <a:xfrm>
            <a:off x="8103513" y="4668029"/>
            <a:ext cx="1990781" cy="2198515"/>
          </a:xfrm>
          <a:prstGeom prst="rect">
            <a:avLst/>
          </a:prstGeom>
        </p:spPr>
      </p:pic>
    </p:spTree>
    <p:extLst>
      <p:ext uri="{BB962C8B-B14F-4D97-AF65-F5344CB8AC3E}">
        <p14:creationId xmlns:p14="http://schemas.microsoft.com/office/powerpoint/2010/main" val="114187993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45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C2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420" y="6182903"/>
            <a:ext cx="1656000" cy="442979"/>
          </a:xfrm>
          <a:prstGeom prst="rect">
            <a:avLst/>
          </a:prstGeom>
        </p:spPr>
      </p:pic>
      <p:pic>
        <p:nvPicPr>
          <p:cNvPr id="10" name="Afbeelding 9">
            <a:extLst>
              <a:ext uri="{FF2B5EF4-FFF2-40B4-BE49-F238E27FC236}">
                <a16:creationId xmlns:a16="http://schemas.microsoft.com/office/drawing/2014/main" id="{C16275A7-C9CB-449E-871E-24A6232CBD43}"/>
              </a:ext>
            </a:extLst>
          </p:cNvPr>
          <p:cNvPicPr>
            <a:picLocks noChangeAspect="1"/>
          </p:cNvPicPr>
          <p:nvPr/>
        </p:nvPicPr>
        <p:blipFill rotWithShape="1">
          <a:blip r:embed="rId3">
            <a:extLst>
              <a:ext uri="{28A0092B-C50C-407E-A947-70E740481C1C}">
                <a14:useLocalDpi xmlns:a14="http://schemas.microsoft.com/office/drawing/2010/main" val="0"/>
              </a:ext>
            </a:extLst>
          </a:blip>
          <a:srcRect l="5562" r="4330"/>
          <a:stretch/>
        </p:blipFill>
        <p:spPr>
          <a:xfrm>
            <a:off x="10420440" y="232000"/>
            <a:ext cx="1440000" cy="907021"/>
          </a:xfrm>
          <a:prstGeom prst="rect">
            <a:avLst/>
          </a:prstGeom>
        </p:spPr>
      </p:pic>
      <p:pic>
        <p:nvPicPr>
          <p:cNvPr id="14" name="Afbeelding 13">
            <a:extLst>
              <a:ext uri="{FF2B5EF4-FFF2-40B4-BE49-F238E27FC236}">
                <a16:creationId xmlns:a16="http://schemas.microsoft.com/office/drawing/2014/main" id="{CF45D731-E581-4345-96BC-8A139FC5A9A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319420" y="5416501"/>
            <a:ext cx="1656000" cy="539750"/>
          </a:xfrm>
          <a:prstGeom prst="rect">
            <a:avLst/>
          </a:prstGeom>
        </p:spPr>
      </p:pic>
      <p:sp>
        <p:nvSpPr>
          <p:cNvPr id="4" name="Tekstvak 3">
            <a:extLst>
              <a:ext uri="{FF2B5EF4-FFF2-40B4-BE49-F238E27FC236}">
                <a16:creationId xmlns:a16="http://schemas.microsoft.com/office/drawing/2014/main" id="{3A2C5B02-4A6F-4C01-8DAF-34C0F66983AE}"/>
              </a:ext>
            </a:extLst>
          </p:cNvPr>
          <p:cNvSpPr txBox="1"/>
          <p:nvPr/>
        </p:nvSpPr>
        <p:spPr>
          <a:xfrm>
            <a:off x="8967672" y="2545369"/>
            <a:ext cx="2010284" cy="1750168"/>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Drijvend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zonnepark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err="1">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zandwinplas</a:t>
            </a:r>
            <a:endPar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Ubbena</a:t>
            </a:r>
          </a:p>
        </p:txBody>
      </p:sp>
      <p:pic>
        <p:nvPicPr>
          <p:cNvPr id="15" name="Afbeelding 14" descr="Afbeelding met tekst, illustratie&#10;&#10;Automatisch gegenereerde beschrijving">
            <a:extLst>
              <a:ext uri="{FF2B5EF4-FFF2-40B4-BE49-F238E27FC236}">
                <a16:creationId xmlns:a16="http://schemas.microsoft.com/office/drawing/2014/main" id="{19DE81D5-DF58-40FB-825D-A1BA52418B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7420" y="1365673"/>
            <a:ext cx="1440000" cy="333600"/>
          </a:xfrm>
          <a:prstGeom prst="rect">
            <a:avLst/>
          </a:prstGeom>
        </p:spPr>
      </p:pic>
      <p:sp>
        <p:nvSpPr>
          <p:cNvPr id="26" name="Rechthoek 25">
            <a:extLst>
              <a:ext uri="{FF2B5EF4-FFF2-40B4-BE49-F238E27FC236}">
                <a16:creationId xmlns:a16="http://schemas.microsoft.com/office/drawing/2014/main" id="{3FD5F089-0176-430F-A51C-EAD4B081457E}"/>
              </a:ext>
            </a:extLst>
          </p:cNvPr>
          <p:cNvSpPr/>
          <p:nvPr/>
        </p:nvSpPr>
        <p:spPr>
          <a:xfrm>
            <a:off x="0" y="232000"/>
            <a:ext cx="10088880"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Ontwerp</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Afbeelding 2">
            <a:extLst>
              <a:ext uri="{FF2B5EF4-FFF2-40B4-BE49-F238E27FC236}">
                <a16:creationId xmlns:a16="http://schemas.microsoft.com/office/drawing/2014/main" id="{BBD9DD00-D0BC-4574-B468-8C5D0048BBBA}"/>
              </a:ext>
            </a:extLst>
          </p:cNvPr>
          <p:cNvPicPr>
            <a:picLocks noChangeAspect="1"/>
          </p:cNvPicPr>
          <p:nvPr/>
        </p:nvPicPr>
        <p:blipFill>
          <a:blip r:embed="rId6"/>
          <a:stretch>
            <a:fillRect/>
          </a:stretch>
        </p:blipFill>
        <p:spPr>
          <a:xfrm>
            <a:off x="240618" y="0"/>
            <a:ext cx="7365228" cy="6858000"/>
          </a:xfrm>
          <a:prstGeom prst="rect">
            <a:avLst/>
          </a:prstGeom>
        </p:spPr>
      </p:pic>
    </p:spTree>
    <p:extLst>
      <p:ext uri="{BB962C8B-B14F-4D97-AF65-F5344CB8AC3E}">
        <p14:creationId xmlns:p14="http://schemas.microsoft.com/office/powerpoint/2010/main" val="102731475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45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C2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420" y="6182903"/>
            <a:ext cx="1656000" cy="442979"/>
          </a:xfrm>
          <a:prstGeom prst="rect">
            <a:avLst/>
          </a:prstGeom>
        </p:spPr>
      </p:pic>
      <p:pic>
        <p:nvPicPr>
          <p:cNvPr id="10" name="Afbeelding 9">
            <a:extLst>
              <a:ext uri="{FF2B5EF4-FFF2-40B4-BE49-F238E27FC236}">
                <a16:creationId xmlns:a16="http://schemas.microsoft.com/office/drawing/2014/main" id="{C16275A7-C9CB-449E-871E-24A6232CBD43}"/>
              </a:ext>
            </a:extLst>
          </p:cNvPr>
          <p:cNvPicPr>
            <a:picLocks noChangeAspect="1"/>
          </p:cNvPicPr>
          <p:nvPr/>
        </p:nvPicPr>
        <p:blipFill rotWithShape="1">
          <a:blip r:embed="rId3">
            <a:extLst>
              <a:ext uri="{28A0092B-C50C-407E-A947-70E740481C1C}">
                <a14:useLocalDpi xmlns:a14="http://schemas.microsoft.com/office/drawing/2010/main" val="0"/>
              </a:ext>
            </a:extLst>
          </a:blip>
          <a:srcRect l="5562" r="4330"/>
          <a:stretch/>
        </p:blipFill>
        <p:spPr>
          <a:xfrm>
            <a:off x="10420440" y="232000"/>
            <a:ext cx="1440000" cy="907021"/>
          </a:xfrm>
          <a:prstGeom prst="rect">
            <a:avLst/>
          </a:prstGeom>
        </p:spPr>
      </p:pic>
      <p:pic>
        <p:nvPicPr>
          <p:cNvPr id="14" name="Afbeelding 13">
            <a:extLst>
              <a:ext uri="{FF2B5EF4-FFF2-40B4-BE49-F238E27FC236}">
                <a16:creationId xmlns:a16="http://schemas.microsoft.com/office/drawing/2014/main" id="{CF45D731-E581-4345-96BC-8A139FC5A9A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319420" y="5416501"/>
            <a:ext cx="1656000" cy="539750"/>
          </a:xfrm>
          <a:prstGeom prst="rect">
            <a:avLst/>
          </a:prstGeom>
        </p:spPr>
      </p:pic>
      <p:sp>
        <p:nvSpPr>
          <p:cNvPr id="4" name="Tekstvak 3">
            <a:extLst>
              <a:ext uri="{FF2B5EF4-FFF2-40B4-BE49-F238E27FC236}">
                <a16:creationId xmlns:a16="http://schemas.microsoft.com/office/drawing/2014/main" id="{3A2C5B02-4A6F-4C01-8DAF-34C0F66983AE}"/>
              </a:ext>
            </a:extLst>
          </p:cNvPr>
          <p:cNvSpPr txBox="1"/>
          <p:nvPr/>
        </p:nvSpPr>
        <p:spPr>
          <a:xfrm>
            <a:off x="8967672" y="2545369"/>
            <a:ext cx="2010284" cy="1750168"/>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Drijvend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zonnepark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err="1">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zandwinplas</a:t>
            </a:r>
            <a:endPar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Ubbena</a:t>
            </a:r>
          </a:p>
        </p:txBody>
      </p:sp>
      <p:pic>
        <p:nvPicPr>
          <p:cNvPr id="15" name="Afbeelding 14" descr="Afbeelding met tekst, illustratie&#10;&#10;Automatisch gegenereerde beschrijving">
            <a:extLst>
              <a:ext uri="{FF2B5EF4-FFF2-40B4-BE49-F238E27FC236}">
                <a16:creationId xmlns:a16="http://schemas.microsoft.com/office/drawing/2014/main" id="{19DE81D5-DF58-40FB-825D-A1BA52418B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7420" y="1365673"/>
            <a:ext cx="1440000" cy="333600"/>
          </a:xfrm>
          <a:prstGeom prst="rect">
            <a:avLst/>
          </a:prstGeom>
        </p:spPr>
      </p:pic>
      <p:sp>
        <p:nvSpPr>
          <p:cNvPr id="26" name="Rechthoek 25">
            <a:extLst>
              <a:ext uri="{FF2B5EF4-FFF2-40B4-BE49-F238E27FC236}">
                <a16:creationId xmlns:a16="http://schemas.microsoft.com/office/drawing/2014/main" id="{3FD5F089-0176-430F-A51C-EAD4B081457E}"/>
              </a:ext>
            </a:extLst>
          </p:cNvPr>
          <p:cNvSpPr/>
          <p:nvPr/>
        </p:nvSpPr>
        <p:spPr>
          <a:xfrm>
            <a:off x="0" y="232000"/>
            <a:ext cx="10088880"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Beelden ontwerp</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Afbeelding 2">
            <a:extLst>
              <a:ext uri="{FF2B5EF4-FFF2-40B4-BE49-F238E27FC236}">
                <a16:creationId xmlns:a16="http://schemas.microsoft.com/office/drawing/2014/main" id="{C83AE734-225F-4EA4-B881-5FE895BD7667}"/>
              </a:ext>
            </a:extLst>
          </p:cNvPr>
          <p:cNvPicPr>
            <a:picLocks noChangeAspect="1"/>
          </p:cNvPicPr>
          <p:nvPr/>
        </p:nvPicPr>
        <p:blipFill>
          <a:blip r:embed="rId6"/>
          <a:stretch>
            <a:fillRect/>
          </a:stretch>
        </p:blipFill>
        <p:spPr>
          <a:xfrm>
            <a:off x="0" y="940368"/>
            <a:ext cx="8820000" cy="4977262"/>
          </a:xfrm>
          <a:prstGeom prst="rect">
            <a:avLst/>
          </a:prstGeom>
        </p:spPr>
      </p:pic>
    </p:spTree>
    <p:extLst>
      <p:ext uri="{BB962C8B-B14F-4D97-AF65-F5344CB8AC3E}">
        <p14:creationId xmlns:p14="http://schemas.microsoft.com/office/powerpoint/2010/main" val="367616402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45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C2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420" y="6182903"/>
            <a:ext cx="1656000" cy="442979"/>
          </a:xfrm>
          <a:prstGeom prst="rect">
            <a:avLst/>
          </a:prstGeom>
        </p:spPr>
      </p:pic>
      <p:pic>
        <p:nvPicPr>
          <p:cNvPr id="10" name="Afbeelding 9">
            <a:extLst>
              <a:ext uri="{FF2B5EF4-FFF2-40B4-BE49-F238E27FC236}">
                <a16:creationId xmlns:a16="http://schemas.microsoft.com/office/drawing/2014/main" id="{C16275A7-C9CB-449E-871E-24A6232CBD43}"/>
              </a:ext>
            </a:extLst>
          </p:cNvPr>
          <p:cNvPicPr>
            <a:picLocks noChangeAspect="1"/>
          </p:cNvPicPr>
          <p:nvPr/>
        </p:nvPicPr>
        <p:blipFill rotWithShape="1">
          <a:blip r:embed="rId3">
            <a:extLst>
              <a:ext uri="{28A0092B-C50C-407E-A947-70E740481C1C}">
                <a14:useLocalDpi xmlns:a14="http://schemas.microsoft.com/office/drawing/2010/main" val="0"/>
              </a:ext>
            </a:extLst>
          </a:blip>
          <a:srcRect l="5562" r="4330"/>
          <a:stretch/>
        </p:blipFill>
        <p:spPr>
          <a:xfrm>
            <a:off x="10420440" y="232000"/>
            <a:ext cx="1440000" cy="907021"/>
          </a:xfrm>
          <a:prstGeom prst="rect">
            <a:avLst/>
          </a:prstGeom>
        </p:spPr>
      </p:pic>
      <p:pic>
        <p:nvPicPr>
          <p:cNvPr id="14" name="Afbeelding 13">
            <a:extLst>
              <a:ext uri="{FF2B5EF4-FFF2-40B4-BE49-F238E27FC236}">
                <a16:creationId xmlns:a16="http://schemas.microsoft.com/office/drawing/2014/main" id="{CF45D731-E581-4345-96BC-8A139FC5A9A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319420" y="5416501"/>
            <a:ext cx="1656000" cy="539750"/>
          </a:xfrm>
          <a:prstGeom prst="rect">
            <a:avLst/>
          </a:prstGeom>
        </p:spPr>
      </p:pic>
      <p:sp>
        <p:nvSpPr>
          <p:cNvPr id="4" name="Tekstvak 3">
            <a:extLst>
              <a:ext uri="{FF2B5EF4-FFF2-40B4-BE49-F238E27FC236}">
                <a16:creationId xmlns:a16="http://schemas.microsoft.com/office/drawing/2014/main" id="{3A2C5B02-4A6F-4C01-8DAF-34C0F66983AE}"/>
              </a:ext>
            </a:extLst>
          </p:cNvPr>
          <p:cNvSpPr txBox="1"/>
          <p:nvPr/>
        </p:nvSpPr>
        <p:spPr>
          <a:xfrm>
            <a:off x="8967672" y="2545369"/>
            <a:ext cx="2010284" cy="1750168"/>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Drijvend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zonnepark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err="1">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zandwinplas</a:t>
            </a:r>
            <a:endPar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Ubbena</a:t>
            </a:r>
          </a:p>
        </p:txBody>
      </p:sp>
      <p:pic>
        <p:nvPicPr>
          <p:cNvPr id="15" name="Afbeelding 14" descr="Afbeelding met tekst, illustratie&#10;&#10;Automatisch gegenereerde beschrijving">
            <a:extLst>
              <a:ext uri="{FF2B5EF4-FFF2-40B4-BE49-F238E27FC236}">
                <a16:creationId xmlns:a16="http://schemas.microsoft.com/office/drawing/2014/main" id="{19DE81D5-DF58-40FB-825D-A1BA52418B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7420" y="1365673"/>
            <a:ext cx="1440000" cy="333600"/>
          </a:xfrm>
          <a:prstGeom prst="rect">
            <a:avLst/>
          </a:prstGeom>
        </p:spPr>
      </p:pic>
      <p:sp>
        <p:nvSpPr>
          <p:cNvPr id="26" name="Rechthoek 25">
            <a:extLst>
              <a:ext uri="{FF2B5EF4-FFF2-40B4-BE49-F238E27FC236}">
                <a16:creationId xmlns:a16="http://schemas.microsoft.com/office/drawing/2014/main" id="{3FD5F089-0176-430F-A51C-EAD4B081457E}"/>
              </a:ext>
            </a:extLst>
          </p:cNvPr>
          <p:cNvSpPr/>
          <p:nvPr/>
        </p:nvSpPr>
        <p:spPr>
          <a:xfrm>
            <a:off x="0" y="232000"/>
            <a:ext cx="10088880"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Beelden ontwerp</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E5742514-8BEB-47E7-A11D-4C20AFBA0189}"/>
              </a:ext>
            </a:extLst>
          </p:cNvPr>
          <p:cNvPicPr>
            <a:picLocks noChangeAspect="1"/>
          </p:cNvPicPr>
          <p:nvPr/>
        </p:nvPicPr>
        <p:blipFill>
          <a:blip r:embed="rId6"/>
          <a:stretch>
            <a:fillRect/>
          </a:stretch>
        </p:blipFill>
        <p:spPr>
          <a:xfrm>
            <a:off x="0" y="949520"/>
            <a:ext cx="8820000" cy="4958957"/>
          </a:xfrm>
          <a:prstGeom prst="rect">
            <a:avLst/>
          </a:prstGeom>
        </p:spPr>
      </p:pic>
    </p:spTree>
    <p:extLst>
      <p:ext uri="{BB962C8B-B14F-4D97-AF65-F5344CB8AC3E}">
        <p14:creationId xmlns:p14="http://schemas.microsoft.com/office/powerpoint/2010/main" val="152289984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45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C2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420" y="6182903"/>
            <a:ext cx="1656000" cy="442979"/>
          </a:xfrm>
          <a:prstGeom prst="rect">
            <a:avLst/>
          </a:prstGeom>
        </p:spPr>
      </p:pic>
      <p:pic>
        <p:nvPicPr>
          <p:cNvPr id="10" name="Afbeelding 9">
            <a:extLst>
              <a:ext uri="{FF2B5EF4-FFF2-40B4-BE49-F238E27FC236}">
                <a16:creationId xmlns:a16="http://schemas.microsoft.com/office/drawing/2014/main" id="{C16275A7-C9CB-449E-871E-24A6232CBD43}"/>
              </a:ext>
            </a:extLst>
          </p:cNvPr>
          <p:cNvPicPr>
            <a:picLocks noChangeAspect="1"/>
          </p:cNvPicPr>
          <p:nvPr/>
        </p:nvPicPr>
        <p:blipFill rotWithShape="1">
          <a:blip r:embed="rId3">
            <a:extLst>
              <a:ext uri="{28A0092B-C50C-407E-A947-70E740481C1C}">
                <a14:useLocalDpi xmlns:a14="http://schemas.microsoft.com/office/drawing/2010/main" val="0"/>
              </a:ext>
            </a:extLst>
          </a:blip>
          <a:srcRect l="5562" r="4330"/>
          <a:stretch/>
        </p:blipFill>
        <p:spPr>
          <a:xfrm>
            <a:off x="10420440" y="232000"/>
            <a:ext cx="1440000" cy="907021"/>
          </a:xfrm>
          <a:prstGeom prst="rect">
            <a:avLst/>
          </a:prstGeom>
        </p:spPr>
      </p:pic>
      <p:pic>
        <p:nvPicPr>
          <p:cNvPr id="14" name="Afbeelding 13">
            <a:extLst>
              <a:ext uri="{FF2B5EF4-FFF2-40B4-BE49-F238E27FC236}">
                <a16:creationId xmlns:a16="http://schemas.microsoft.com/office/drawing/2014/main" id="{CF45D731-E581-4345-96BC-8A139FC5A9A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319420" y="5416501"/>
            <a:ext cx="1656000" cy="539750"/>
          </a:xfrm>
          <a:prstGeom prst="rect">
            <a:avLst/>
          </a:prstGeom>
        </p:spPr>
      </p:pic>
      <p:sp>
        <p:nvSpPr>
          <p:cNvPr id="4" name="Tekstvak 3">
            <a:extLst>
              <a:ext uri="{FF2B5EF4-FFF2-40B4-BE49-F238E27FC236}">
                <a16:creationId xmlns:a16="http://schemas.microsoft.com/office/drawing/2014/main" id="{3A2C5B02-4A6F-4C01-8DAF-34C0F66983AE}"/>
              </a:ext>
            </a:extLst>
          </p:cNvPr>
          <p:cNvSpPr txBox="1"/>
          <p:nvPr/>
        </p:nvSpPr>
        <p:spPr>
          <a:xfrm>
            <a:off x="8967672" y="2545369"/>
            <a:ext cx="2010284" cy="1750168"/>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Drijvend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zonnepark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err="1">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zandwinplas</a:t>
            </a:r>
            <a:endPar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Ubbena</a:t>
            </a:r>
          </a:p>
        </p:txBody>
      </p:sp>
      <p:pic>
        <p:nvPicPr>
          <p:cNvPr id="15" name="Afbeelding 14" descr="Afbeelding met tekst, illustratie&#10;&#10;Automatisch gegenereerde beschrijving">
            <a:extLst>
              <a:ext uri="{FF2B5EF4-FFF2-40B4-BE49-F238E27FC236}">
                <a16:creationId xmlns:a16="http://schemas.microsoft.com/office/drawing/2014/main" id="{19DE81D5-DF58-40FB-825D-A1BA52418B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7420" y="1365673"/>
            <a:ext cx="1440000" cy="333600"/>
          </a:xfrm>
          <a:prstGeom prst="rect">
            <a:avLst/>
          </a:prstGeom>
        </p:spPr>
      </p:pic>
      <p:sp>
        <p:nvSpPr>
          <p:cNvPr id="2" name="Rechthoek 1">
            <a:extLst>
              <a:ext uri="{FF2B5EF4-FFF2-40B4-BE49-F238E27FC236}">
                <a16:creationId xmlns:a16="http://schemas.microsoft.com/office/drawing/2014/main" id="{55BFEAD5-5829-437D-8BD0-6AE85C62DD09}"/>
              </a:ext>
            </a:extLst>
          </p:cNvPr>
          <p:cNvSpPr/>
          <p:nvPr/>
        </p:nvSpPr>
        <p:spPr>
          <a:xfrm>
            <a:off x="0" y="225884"/>
            <a:ext cx="1008888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Uitgangspunten lokaal eigendom</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kstvak 2">
            <a:extLst>
              <a:ext uri="{FF2B5EF4-FFF2-40B4-BE49-F238E27FC236}">
                <a16:creationId xmlns:a16="http://schemas.microsoft.com/office/drawing/2014/main" id="{3F5AD02B-3D39-46BB-9969-1AA967847FC6}"/>
              </a:ext>
            </a:extLst>
          </p:cNvPr>
          <p:cNvSpPr txBox="1"/>
          <p:nvPr/>
        </p:nvSpPr>
        <p:spPr>
          <a:xfrm>
            <a:off x="173850" y="1009888"/>
            <a:ext cx="9470436" cy="5615994"/>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200000"/>
              </a:lnSpc>
              <a:spcBef>
                <a:spcPts val="0"/>
              </a:spcBef>
              <a:spcAft>
                <a:spcPts val="600"/>
              </a:spcAft>
              <a:buClrTx/>
              <a:buSzTx/>
              <a:buFontTx/>
              <a:buNone/>
              <a:tabLst/>
              <a:defRPr/>
            </a:pPr>
            <a:r>
              <a:rPr kumimoji="0" lang="nl-NL" sz="19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       </a:t>
            </a:r>
            <a:r>
              <a:rPr kumimoji="0" lang="nl-NL" sz="28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4xLokaal</a:t>
            </a:r>
          </a:p>
          <a:p>
            <a:pPr marL="0" marR="0" lvl="0" indent="0" algn="l" defTabSz="914400" rtl="0" eaLnBrk="1" fontAlgn="auto" latinLnBrk="0" hangingPunct="1">
              <a:lnSpc>
                <a:spcPct val="200000"/>
              </a:lnSpc>
              <a:spcBef>
                <a:spcPts val="0"/>
              </a:spcBef>
              <a:spcAft>
                <a:spcPts val="600"/>
              </a:spcAft>
              <a:buClrTx/>
              <a:buSzTx/>
              <a:buFontTx/>
              <a:buNone/>
              <a:tabLst/>
              <a:defRPr/>
            </a:pPr>
            <a:endParaRPr kumimoji="0" lang="nl-NL" sz="40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endParaRPr>
          </a:p>
          <a:p>
            <a:pPr marL="1028700" marR="0" lvl="1" indent="-457200" algn="l" defTabSz="914400" rtl="0" eaLnBrk="1" fontAlgn="auto" latinLnBrk="0" hangingPunct="1">
              <a:lnSpc>
                <a:spcPct val="20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Lokaal collectief energie produceren = procesparticipatie</a:t>
            </a:r>
          </a:p>
          <a:p>
            <a:pPr marL="1028700" marR="0" lvl="1" indent="-457200" algn="l" defTabSz="914400" rtl="0" eaLnBrk="1" fontAlgn="auto" latinLnBrk="0" hangingPunct="1">
              <a:lnSpc>
                <a:spcPct val="20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Opgewekte energie lokaal consumeren = (klant)voordeel</a:t>
            </a:r>
          </a:p>
          <a:p>
            <a:pPr marL="1028700" marR="0" lvl="1" indent="-457200" algn="l" defTabSz="914400" rtl="0" eaLnBrk="1" fontAlgn="auto" latinLnBrk="0" hangingPunct="1">
              <a:lnSpc>
                <a:spcPct val="20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Lokaal eigendom = risico dragen en investeren opbrengst</a:t>
            </a:r>
          </a:p>
          <a:p>
            <a:pPr marL="1028700" marR="0" lvl="1" indent="-457200" algn="l" defTabSz="914400" rtl="0" eaLnBrk="1" fontAlgn="auto" latinLnBrk="0" hangingPunct="1">
              <a:lnSpc>
                <a:spcPct val="20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Lokale economie en (sociale) werkgelegenheid stimuleren</a:t>
            </a:r>
          </a:p>
          <a:p>
            <a:pPr marL="571500" marR="0" lvl="1" indent="0" algn="l" defTabSz="914400" rtl="0" eaLnBrk="1" fontAlgn="auto" latinLnBrk="0" hangingPunct="1">
              <a:lnSpc>
                <a:spcPct val="200000"/>
              </a:lnSpc>
              <a:spcBef>
                <a:spcPts val="0"/>
              </a:spcBef>
              <a:spcAft>
                <a:spcPts val="0"/>
              </a:spcAft>
              <a:buClrTx/>
              <a:buSzTx/>
              <a:buFontTx/>
              <a:buNone/>
              <a:tabLst/>
              <a:defRPr/>
            </a:pPr>
            <a:r>
              <a:rPr kumimoji="0" lang="nl-NL" sz="14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4xLokaal = maatwerk per project(fase), samen met omgeving ingevuld</a:t>
            </a:r>
          </a:p>
          <a:p>
            <a:pPr marL="571500" marR="0" lvl="1" indent="0" algn="l" defTabSz="914400" rtl="0" eaLnBrk="1" fontAlgn="auto" latinLnBrk="0" hangingPunct="1">
              <a:lnSpc>
                <a:spcPct val="100000"/>
              </a:lnSpc>
              <a:spcBef>
                <a:spcPts val="0"/>
              </a:spcBef>
              <a:spcAft>
                <a:spcPts val="600"/>
              </a:spcAft>
              <a:buClrTx/>
              <a:buSzTx/>
              <a:buFontTx/>
              <a:buNone/>
              <a:tabLst/>
              <a:defRPr/>
            </a:pPr>
            <a:r>
              <a:rPr kumimoji="0" lang="nl-NL" sz="14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Wij hanteren basisprincipes Participatiewaaier Klimaatakkoord</a:t>
            </a:r>
          </a:p>
          <a:p>
            <a:pPr marL="571500" marR="0" lvl="1" indent="0" algn="l" defTabSz="914400" rtl="0" eaLnBrk="1" fontAlgn="auto" latinLnBrk="0" hangingPunct="1">
              <a:lnSpc>
                <a:spcPct val="100000"/>
              </a:lnSpc>
              <a:spcBef>
                <a:spcPts val="0"/>
              </a:spcBef>
              <a:spcAft>
                <a:spcPts val="600"/>
              </a:spcAft>
              <a:buClrTx/>
              <a:buSzTx/>
              <a:buFontTx/>
              <a:buNone/>
              <a:tabLst/>
              <a:defRPr/>
            </a:pPr>
            <a:r>
              <a:rPr kumimoji="0" lang="nl-NL" sz="14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Per project stellen we een Omgevingsovereenkomst op</a:t>
            </a:r>
            <a:endPar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571500" marR="0" lvl="1" indent="0" algn="l" defTabSz="914400" rtl="0" eaLnBrk="1" fontAlgn="auto" latinLnBrk="0" hangingPunct="1">
              <a:lnSpc>
                <a:spcPct val="200000"/>
              </a:lnSpc>
              <a:spcBef>
                <a:spcPts val="0"/>
              </a:spcBef>
              <a:spcAft>
                <a:spcPts val="600"/>
              </a:spcAft>
              <a:buClrTx/>
              <a:buSzTx/>
              <a:buFontTx/>
              <a:buNone/>
              <a:tabLst/>
              <a:defRPr/>
            </a:pPr>
            <a:endParaRPr kumimoji="0" lang="nl-NL" sz="18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5" name="Afbeelding 4">
            <a:extLst>
              <a:ext uri="{FF2B5EF4-FFF2-40B4-BE49-F238E27FC236}">
                <a16:creationId xmlns:a16="http://schemas.microsoft.com/office/drawing/2014/main" id="{DDD92A42-116C-4669-9919-9988FFDE776F}"/>
              </a:ext>
            </a:extLst>
          </p:cNvPr>
          <p:cNvPicPr>
            <a:picLocks noChangeAspect="1"/>
          </p:cNvPicPr>
          <p:nvPr/>
        </p:nvPicPr>
        <p:blipFill>
          <a:blip r:embed="rId6"/>
          <a:stretch>
            <a:fillRect/>
          </a:stretch>
        </p:blipFill>
        <p:spPr>
          <a:xfrm>
            <a:off x="2899749" y="1009888"/>
            <a:ext cx="5743343" cy="2309472"/>
          </a:xfrm>
          <a:prstGeom prst="rect">
            <a:avLst/>
          </a:prstGeom>
        </p:spPr>
      </p:pic>
    </p:spTree>
    <p:extLst>
      <p:ext uri="{BB962C8B-B14F-4D97-AF65-F5344CB8AC3E}">
        <p14:creationId xmlns:p14="http://schemas.microsoft.com/office/powerpoint/2010/main" val="16099188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45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C2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420" y="6182903"/>
            <a:ext cx="1656000" cy="442979"/>
          </a:xfrm>
          <a:prstGeom prst="rect">
            <a:avLst/>
          </a:prstGeom>
        </p:spPr>
      </p:pic>
      <p:pic>
        <p:nvPicPr>
          <p:cNvPr id="10" name="Afbeelding 9">
            <a:extLst>
              <a:ext uri="{FF2B5EF4-FFF2-40B4-BE49-F238E27FC236}">
                <a16:creationId xmlns:a16="http://schemas.microsoft.com/office/drawing/2014/main" id="{C16275A7-C9CB-449E-871E-24A6232CBD43}"/>
              </a:ext>
            </a:extLst>
          </p:cNvPr>
          <p:cNvPicPr>
            <a:picLocks noChangeAspect="1"/>
          </p:cNvPicPr>
          <p:nvPr/>
        </p:nvPicPr>
        <p:blipFill rotWithShape="1">
          <a:blip r:embed="rId3">
            <a:extLst>
              <a:ext uri="{28A0092B-C50C-407E-A947-70E740481C1C}">
                <a14:useLocalDpi xmlns:a14="http://schemas.microsoft.com/office/drawing/2010/main" val="0"/>
              </a:ext>
            </a:extLst>
          </a:blip>
          <a:srcRect l="5562" r="4330"/>
          <a:stretch/>
        </p:blipFill>
        <p:spPr>
          <a:xfrm>
            <a:off x="10420440" y="232000"/>
            <a:ext cx="1440000" cy="907021"/>
          </a:xfrm>
          <a:prstGeom prst="rect">
            <a:avLst/>
          </a:prstGeom>
        </p:spPr>
      </p:pic>
      <p:pic>
        <p:nvPicPr>
          <p:cNvPr id="14" name="Afbeelding 13">
            <a:extLst>
              <a:ext uri="{FF2B5EF4-FFF2-40B4-BE49-F238E27FC236}">
                <a16:creationId xmlns:a16="http://schemas.microsoft.com/office/drawing/2014/main" id="{CF45D731-E581-4345-96BC-8A139FC5A9A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319420" y="5416501"/>
            <a:ext cx="1656000" cy="539750"/>
          </a:xfrm>
          <a:prstGeom prst="rect">
            <a:avLst/>
          </a:prstGeom>
        </p:spPr>
      </p:pic>
      <p:sp>
        <p:nvSpPr>
          <p:cNvPr id="4" name="Tekstvak 3">
            <a:extLst>
              <a:ext uri="{FF2B5EF4-FFF2-40B4-BE49-F238E27FC236}">
                <a16:creationId xmlns:a16="http://schemas.microsoft.com/office/drawing/2014/main" id="{3A2C5B02-4A6F-4C01-8DAF-34C0F66983AE}"/>
              </a:ext>
            </a:extLst>
          </p:cNvPr>
          <p:cNvSpPr txBox="1"/>
          <p:nvPr/>
        </p:nvSpPr>
        <p:spPr>
          <a:xfrm>
            <a:off x="8967672" y="2545369"/>
            <a:ext cx="2010284" cy="1750168"/>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Drijvend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zonnepark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err="1">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zandwinplas</a:t>
            </a:r>
            <a:endPar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Ubbena</a:t>
            </a:r>
          </a:p>
        </p:txBody>
      </p:sp>
      <p:pic>
        <p:nvPicPr>
          <p:cNvPr id="15" name="Afbeelding 14" descr="Afbeelding met tekst, illustratie&#10;&#10;Automatisch gegenereerde beschrijving">
            <a:extLst>
              <a:ext uri="{FF2B5EF4-FFF2-40B4-BE49-F238E27FC236}">
                <a16:creationId xmlns:a16="http://schemas.microsoft.com/office/drawing/2014/main" id="{19DE81D5-DF58-40FB-825D-A1BA52418B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7420" y="1365673"/>
            <a:ext cx="1440000" cy="333600"/>
          </a:xfrm>
          <a:prstGeom prst="rect">
            <a:avLst/>
          </a:prstGeom>
        </p:spPr>
      </p:pic>
      <p:sp>
        <p:nvSpPr>
          <p:cNvPr id="26" name="Rechthoek 25">
            <a:extLst>
              <a:ext uri="{FF2B5EF4-FFF2-40B4-BE49-F238E27FC236}">
                <a16:creationId xmlns:a16="http://schemas.microsoft.com/office/drawing/2014/main" id="{3FD5F089-0176-430F-A51C-EAD4B081457E}"/>
              </a:ext>
            </a:extLst>
          </p:cNvPr>
          <p:cNvSpPr/>
          <p:nvPr/>
        </p:nvSpPr>
        <p:spPr>
          <a:xfrm>
            <a:off x="0" y="232000"/>
            <a:ext cx="10088880"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Bewonersparticipatie</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kstvak 27">
            <a:extLst>
              <a:ext uri="{FF2B5EF4-FFF2-40B4-BE49-F238E27FC236}">
                <a16:creationId xmlns:a16="http://schemas.microsoft.com/office/drawing/2014/main" id="{BA3C1DD7-7FE8-4655-9FF2-AB632A2D17A2}"/>
              </a:ext>
            </a:extLst>
          </p:cNvPr>
          <p:cNvSpPr txBox="1"/>
          <p:nvPr/>
        </p:nvSpPr>
        <p:spPr>
          <a:xfrm>
            <a:off x="26" y="579974"/>
            <a:ext cx="9789743" cy="6013945"/>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200000"/>
              </a:lnSpc>
              <a:spcBef>
                <a:spcPts val="0"/>
              </a:spcBef>
              <a:spcAft>
                <a:spcPts val="600"/>
              </a:spcAft>
              <a:buClrTx/>
              <a:buSzTx/>
              <a:buFontTx/>
              <a:buNone/>
              <a:tabLst/>
              <a:defRPr/>
            </a:pPr>
            <a:endParaRPr kumimoji="0" lang="nl-NL" sz="19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endParaRP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Zeggenschap over keuze locatie grootschalige opwek</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Door omwonenden rondom locatie; werkingsgebied in overleg met omgeving/gemeente</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Voorwaarden stellen voor acceptatie ontwikkeling locatie + vaststellen werkingsgebied</a:t>
            </a: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Actief meedoen aan ontwerpsessies met zeggenschap</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Bewoners denken, praten en beslissen mee tijdens bewonersbijeenkomsten</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Terugkoppeling naar bewoners van het (bijgestelde) ontwerp na elke planfase</a:t>
            </a: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Zeggenschap over inpassing in landschap en natuur</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Bewoners en lokale werkgroepen actief betrekken bij monitoring en ontwerp</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Ruimte in exploitatiebudget voor bijdrage aan instandhouding landschap/natuur</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Bespreken wederzijdse te leveren inspanning voor instandhouding</a:t>
            </a: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Ideeën aandragen over gebruik</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Voorstellen en voorwaarden voor recreatie, educatie en meervoudig gebruik</a:t>
            </a: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Zeggenschap over opzetten uitvoeringsplan</a:t>
            </a:r>
          </a:p>
          <a:p>
            <a:pPr marL="1296000" marR="0" lvl="2" indent="-25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Voorstellen en voorwaarden voor beperken hinder/risico’s tijdens realisatie/exploitatie</a:t>
            </a:r>
          </a:p>
          <a:p>
            <a:pPr marL="1028700" marR="0" lvl="1" indent="-457200" algn="l" defTabSz="914400" rtl="0" eaLnBrk="1" fontAlgn="auto" latinLnBrk="0" hangingPunct="1">
              <a:lnSpc>
                <a:spcPct val="200000"/>
              </a:lnSpc>
              <a:spcBef>
                <a:spcPts val="0"/>
              </a:spcBef>
              <a:spcAft>
                <a:spcPts val="600"/>
              </a:spcAft>
              <a:buClrTx/>
              <a:buSzTx/>
              <a:buFont typeface="+mj-lt"/>
              <a:buAutoNum type="arabicPeriod"/>
              <a:tabLst/>
              <a:defRPr/>
            </a:pPr>
            <a:endPar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36004769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45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C2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420" y="6182903"/>
            <a:ext cx="1656000" cy="442979"/>
          </a:xfrm>
          <a:prstGeom prst="rect">
            <a:avLst/>
          </a:prstGeom>
        </p:spPr>
      </p:pic>
      <p:pic>
        <p:nvPicPr>
          <p:cNvPr id="10" name="Afbeelding 9">
            <a:extLst>
              <a:ext uri="{FF2B5EF4-FFF2-40B4-BE49-F238E27FC236}">
                <a16:creationId xmlns:a16="http://schemas.microsoft.com/office/drawing/2014/main" id="{C16275A7-C9CB-449E-871E-24A6232CBD43}"/>
              </a:ext>
            </a:extLst>
          </p:cNvPr>
          <p:cNvPicPr>
            <a:picLocks noChangeAspect="1"/>
          </p:cNvPicPr>
          <p:nvPr/>
        </p:nvPicPr>
        <p:blipFill rotWithShape="1">
          <a:blip r:embed="rId3">
            <a:extLst>
              <a:ext uri="{28A0092B-C50C-407E-A947-70E740481C1C}">
                <a14:useLocalDpi xmlns:a14="http://schemas.microsoft.com/office/drawing/2010/main" val="0"/>
              </a:ext>
            </a:extLst>
          </a:blip>
          <a:srcRect l="5562" r="4330"/>
          <a:stretch/>
        </p:blipFill>
        <p:spPr>
          <a:xfrm>
            <a:off x="10420440" y="232000"/>
            <a:ext cx="1440000" cy="907021"/>
          </a:xfrm>
          <a:prstGeom prst="rect">
            <a:avLst/>
          </a:prstGeom>
        </p:spPr>
      </p:pic>
      <p:pic>
        <p:nvPicPr>
          <p:cNvPr id="14" name="Afbeelding 13">
            <a:extLst>
              <a:ext uri="{FF2B5EF4-FFF2-40B4-BE49-F238E27FC236}">
                <a16:creationId xmlns:a16="http://schemas.microsoft.com/office/drawing/2014/main" id="{CF45D731-E581-4345-96BC-8A139FC5A9A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319420" y="5416501"/>
            <a:ext cx="1656000" cy="539750"/>
          </a:xfrm>
          <a:prstGeom prst="rect">
            <a:avLst/>
          </a:prstGeom>
        </p:spPr>
      </p:pic>
      <p:sp>
        <p:nvSpPr>
          <p:cNvPr id="4" name="Tekstvak 3">
            <a:extLst>
              <a:ext uri="{FF2B5EF4-FFF2-40B4-BE49-F238E27FC236}">
                <a16:creationId xmlns:a16="http://schemas.microsoft.com/office/drawing/2014/main" id="{3A2C5B02-4A6F-4C01-8DAF-34C0F66983AE}"/>
              </a:ext>
            </a:extLst>
          </p:cNvPr>
          <p:cNvSpPr txBox="1"/>
          <p:nvPr/>
        </p:nvSpPr>
        <p:spPr>
          <a:xfrm>
            <a:off x="8967672" y="2545369"/>
            <a:ext cx="2010284" cy="1750168"/>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Drijvend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zonnepark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err="1">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zandwinplas</a:t>
            </a:r>
            <a:endPar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Ubbena</a:t>
            </a:r>
          </a:p>
        </p:txBody>
      </p:sp>
      <p:pic>
        <p:nvPicPr>
          <p:cNvPr id="15" name="Afbeelding 14" descr="Afbeelding met tekst, illustratie&#10;&#10;Automatisch gegenereerde beschrijving">
            <a:extLst>
              <a:ext uri="{FF2B5EF4-FFF2-40B4-BE49-F238E27FC236}">
                <a16:creationId xmlns:a16="http://schemas.microsoft.com/office/drawing/2014/main" id="{19DE81D5-DF58-40FB-825D-A1BA52418B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7420" y="1365673"/>
            <a:ext cx="1440000" cy="333600"/>
          </a:xfrm>
          <a:prstGeom prst="rect">
            <a:avLst/>
          </a:prstGeom>
        </p:spPr>
      </p:pic>
      <p:sp>
        <p:nvSpPr>
          <p:cNvPr id="2" name="Rechthoek 1">
            <a:extLst>
              <a:ext uri="{FF2B5EF4-FFF2-40B4-BE49-F238E27FC236}">
                <a16:creationId xmlns:a16="http://schemas.microsoft.com/office/drawing/2014/main" id="{D7251EA0-4236-496A-BFDA-1114C72589D3}"/>
              </a:ext>
            </a:extLst>
          </p:cNvPr>
          <p:cNvSpPr/>
          <p:nvPr/>
        </p:nvSpPr>
        <p:spPr>
          <a:xfrm>
            <a:off x="0" y="232000"/>
            <a:ext cx="10088880"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De praktijk van DZP Ubbena</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kstvak 2">
            <a:extLst>
              <a:ext uri="{FF2B5EF4-FFF2-40B4-BE49-F238E27FC236}">
                <a16:creationId xmlns:a16="http://schemas.microsoft.com/office/drawing/2014/main" id="{F4ACA793-726E-4F8D-B638-D24AF46258F7}"/>
              </a:ext>
            </a:extLst>
          </p:cNvPr>
          <p:cNvSpPr txBox="1"/>
          <p:nvPr/>
        </p:nvSpPr>
        <p:spPr>
          <a:xfrm>
            <a:off x="26" y="579974"/>
            <a:ext cx="9789743" cy="6013945"/>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200000"/>
              </a:lnSpc>
              <a:spcBef>
                <a:spcPts val="0"/>
              </a:spcBef>
              <a:spcAft>
                <a:spcPts val="600"/>
              </a:spcAft>
              <a:buClrTx/>
              <a:buSzTx/>
              <a:buFontTx/>
              <a:buNone/>
              <a:tabLst/>
              <a:defRPr/>
            </a:pPr>
            <a:endParaRPr kumimoji="0" lang="nl-NL" sz="19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endParaRP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Bewonersavonden en </a:t>
            </a:r>
            <a:r>
              <a:rPr kumimoji="0" lang="nl-NL" sz="19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werkgroepbijeenkomsten</a:t>
            </a:r>
            <a:endPar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Alle bewoners van Ubbena en Zeijen per brief uitgenodigd</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1</a:t>
            </a:r>
            <a:r>
              <a:rPr kumimoji="0" lang="nl-NL" sz="1400" b="0" i="0" u="none" strike="noStrike" kern="1200" cap="none" spc="0" normalizeH="0" baseline="30000" noProof="0" dirty="0">
                <a:ln>
                  <a:noFill/>
                </a:ln>
                <a:solidFill>
                  <a:prstClr val="black"/>
                </a:solidFill>
                <a:effectLst/>
                <a:uLnTx/>
                <a:uFillTx/>
                <a:latin typeface="Verdana" panose="020B0604030504040204" pitchFamily="34" charset="0"/>
                <a:ea typeface="Verdana" panose="020B0604030504040204" pitchFamily="34" charset="0"/>
                <a:cs typeface="+mn-cs"/>
              </a:rPr>
              <a:t>e</a:t>
            </a: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bijeenkomst met plangebied zonder ontwerp met uitleg omvang en idee plannen</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Vragen, zorgen en ideeën ophalen bij bewoners en omwonenden</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Thema sessies 1</a:t>
            </a:r>
            <a:r>
              <a:rPr kumimoji="0" lang="nl-NL" sz="1400" b="0" i="0" u="none" strike="noStrike" kern="1200" cap="none" spc="0" normalizeH="0" baseline="30000" noProof="0" dirty="0">
                <a:ln>
                  <a:noFill/>
                </a:ln>
                <a:solidFill>
                  <a:prstClr val="black"/>
                </a:solidFill>
                <a:effectLst/>
                <a:uLnTx/>
                <a:uFillTx/>
                <a:latin typeface="Verdana" panose="020B0604030504040204" pitchFamily="34" charset="0"/>
                <a:ea typeface="Verdana" panose="020B0604030504040204" pitchFamily="34" charset="0"/>
                <a:cs typeface="+mn-cs"/>
              </a:rPr>
              <a:t>e</a:t>
            </a: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bijeenkomst: Proces en Participatie &amp; Inrichting en Ecologie</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Werkgroep Ontwerp en Natuurwerkgroep geformeerd</a:t>
            </a: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Zeggenschap over inpassing in landschap en natuur</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Na sessie natuurwerkgroep toezegging uitgebreide ecologische nulmeting water</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Gebiedsfonds in exploitatiebudget voor beheer/onderhoud landschap/natuur</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Geen recreatie rondom gehele </a:t>
            </a:r>
            <a:r>
              <a:rPr kumimoji="0" lang="nl-NL" sz="1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zandwinplas</a:t>
            </a: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groenaanleg verhindert illegaal zwemmen</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Alleen lokaal en zeer beperkt toegankelijk voor wandeling met de hond</a:t>
            </a: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Ideeën aandragen over gebruik</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Onderzoek naar koppeling tussen </a:t>
            </a:r>
            <a:r>
              <a:rPr kumimoji="0" lang="nl-NL" sz="1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Meestersveen</a:t>
            </a: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en natuurgebied noordelijke </a:t>
            </a:r>
            <a:r>
              <a:rPr kumimoji="0" lang="nl-NL" sz="1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zandwinplas</a:t>
            </a:r>
            <a:endPar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Zeggenschap over opzetten uitvoeringsplan</a:t>
            </a:r>
          </a:p>
          <a:p>
            <a:pPr marL="1296000" marR="0" lvl="2" indent="-25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Aanleg park zoveel mogelijk via huidige ontsluitingsweg zandwinning</a:t>
            </a:r>
          </a:p>
          <a:p>
            <a:pPr marL="1028700" marR="0" lvl="1" indent="-457200" algn="l" defTabSz="914400" rtl="0" eaLnBrk="1" fontAlgn="auto" latinLnBrk="0" hangingPunct="1">
              <a:lnSpc>
                <a:spcPct val="200000"/>
              </a:lnSpc>
              <a:spcBef>
                <a:spcPts val="0"/>
              </a:spcBef>
              <a:spcAft>
                <a:spcPts val="600"/>
              </a:spcAft>
              <a:buClrTx/>
              <a:buSzTx/>
              <a:buFont typeface="+mj-lt"/>
              <a:buAutoNum type="arabicPeriod"/>
              <a:tabLst/>
              <a:defRPr/>
            </a:pPr>
            <a:endPar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163555923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45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C2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420" y="6182903"/>
            <a:ext cx="1656000" cy="442979"/>
          </a:xfrm>
          <a:prstGeom prst="rect">
            <a:avLst/>
          </a:prstGeom>
        </p:spPr>
      </p:pic>
      <p:pic>
        <p:nvPicPr>
          <p:cNvPr id="10" name="Afbeelding 9">
            <a:extLst>
              <a:ext uri="{FF2B5EF4-FFF2-40B4-BE49-F238E27FC236}">
                <a16:creationId xmlns:a16="http://schemas.microsoft.com/office/drawing/2014/main" id="{C16275A7-C9CB-449E-871E-24A6232CBD43}"/>
              </a:ext>
            </a:extLst>
          </p:cNvPr>
          <p:cNvPicPr>
            <a:picLocks noChangeAspect="1"/>
          </p:cNvPicPr>
          <p:nvPr/>
        </p:nvPicPr>
        <p:blipFill rotWithShape="1">
          <a:blip r:embed="rId3">
            <a:extLst>
              <a:ext uri="{28A0092B-C50C-407E-A947-70E740481C1C}">
                <a14:useLocalDpi xmlns:a14="http://schemas.microsoft.com/office/drawing/2010/main" val="0"/>
              </a:ext>
            </a:extLst>
          </a:blip>
          <a:srcRect l="5562" r="4330"/>
          <a:stretch/>
        </p:blipFill>
        <p:spPr>
          <a:xfrm>
            <a:off x="10420440" y="232000"/>
            <a:ext cx="1440000" cy="907021"/>
          </a:xfrm>
          <a:prstGeom prst="rect">
            <a:avLst/>
          </a:prstGeom>
        </p:spPr>
      </p:pic>
      <p:pic>
        <p:nvPicPr>
          <p:cNvPr id="14" name="Afbeelding 13">
            <a:extLst>
              <a:ext uri="{FF2B5EF4-FFF2-40B4-BE49-F238E27FC236}">
                <a16:creationId xmlns:a16="http://schemas.microsoft.com/office/drawing/2014/main" id="{CF45D731-E581-4345-96BC-8A139FC5A9A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319420" y="5416501"/>
            <a:ext cx="1656000" cy="539750"/>
          </a:xfrm>
          <a:prstGeom prst="rect">
            <a:avLst/>
          </a:prstGeom>
        </p:spPr>
      </p:pic>
      <p:sp>
        <p:nvSpPr>
          <p:cNvPr id="4" name="Tekstvak 3">
            <a:extLst>
              <a:ext uri="{FF2B5EF4-FFF2-40B4-BE49-F238E27FC236}">
                <a16:creationId xmlns:a16="http://schemas.microsoft.com/office/drawing/2014/main" id="{3A2C5B02-4A6F-4C01-8DAF-34C0F66983AE}"/>
              </a:ext>
            </a:extLst>
          </p:cNvPr>
          <p:cNvSpPr txBox="1"/>
          <p:nvPr/>
        </p:nvSpPr>
        <p:spPr>
          <a:xfrm>
            <a:off x="8967672" y="2545369"/>
            <a:ext cx="2010284" cy="1750168"/>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Drijvend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zonnepark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err="1">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zandwinplas</a:t>
            </a:r>
            <a:endPar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Ubbena</a:t>
            </a:r>
          </a:p>
        </p:txBody>
      </p:sp>
      <p:pic>
        <p:nvPicPr>
          <p:cNvPr id="15" name="Afbeelding 14" descr="Afbeelding met tekst, illustratie&#10;&#10;Automatisch gegenereerde beschrijving">
            <a:extLst>
              <a:ext uri="{FF2B5EF4-FFF2-40B4-BE49-F238E27FC236}">
                <a16:creationId xmlns:a16="http://schemas.microsoft.com/office/drawing/2014/main" id="{19DE81D5-DF58-40FB-825D-A1BA52418B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7420" y="1365673"/>
            <a:ext cx="1440000" cy="333600"/>
          </a:xfrm>
          <a:prstGeom prst="rect">
            <a:avLst/>
          </a:prstGeom>
        </p:spPr>
      </p:pic>
      <p:sp>
        <p:nvSpPr>
          <p:cNvPr id="2" name="Rechthoek 1">
            <a:extLst>
              <a:ext uri="{FF2B5EF4-FFF2-40B4-BE49-F238E27FC236}">
                <a16:creationId xmlns:a16="http://schemas.microsoft.com/office/drawing/2014/main" id="{ACF38F32-D3B9-4651-A2F5-39C521EC4D20}"/>
              </a:ext>
            </a:extLst>
          </p:cNvPr>
          <p:cNvSpPr/>
          <p:nvPr/>
        </p:nvSpPr>
        <p:spPr>
          <a:xfrm>
            <a:off x="0" y="232000"/>
            <a:ext cx="10088880"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Lokaal eigendom</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kstvak 2">
            <a:extLst>
              <a:ext uri="{FF2B5EF4-FFF2-40B4-BE49-F238E27FC236}">
                <a16:creationId xmlns:a16="http://schemas.microsoft.com/office/drawing/2014/main" id="{E920CB6D-5D44-40BC-A61E-79703224B504}"/>
              </a:ext>
            </a:extLst>
          </p:cNvPr>
          <p:cNvSpPr txBox="1"/>
          <p:nvPr/>
        </p:nvSpPr>
        <p:spPr>
          <a:xfrm>
            <a:off x="6514" y="579974"/>
            <a:ext cx="10088880" cy="6013945"/>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200000"/>
              </a:lnSpc>
              <a:spcBef>
                <a:spcPts val="0"/>
              </a:spcBef>
              <a:spcAft>
                <a:spcPts val="600"/>
              </a:spcAft>
              <a:buClrTx/>
              <a:buSzTx/>
              <a:buFontTx/>
              <a:buNone/>
              <a:tabLst/>
              <a:defRPr/>
            </a:pPr>
            <a:endParaRPr kumimoji="0" lang="nl-NL" sz="19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endParaRP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Coöperatie U.A. is risicodragend (mede-)eigenaar</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In opdracht van Ec duurzaam Assen ontwikkelt B’VO op 50-50% basis park met </a:t>
            </a:r>
            <a:r>
              <a:rPr kumimoji="0" lang="nl-NL" sz="1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Adamant</a:t>
            </a: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Solar</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DZP Ubbena wordt ondergebracht in project-BV - coöperatie wordt na FC 50% aandeelhouder</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Financiering Eigen Vermogen wordt overgenomen van B’VO</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Herfinanciering EV via lokale Crowdfunding en provinciaal energiefonds (DEO)</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1e recht van koop bij wens afstoten park door </a:t>
            </a:r>
            <a:r>
              <a:rPr kumimoji="0" lang="nl-NL" sz="1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Adamant</a:t>
            </a: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Solar</a:t>
            </a: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Zeggenschap over ontwerp, bouw, beheer en exploitatie</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Met bewoners Zeijen/Ubbena afspraken vastgelegd in Omgevingsovereenkomst</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Gemeente Assen en Adviesraad kijken mee en stellen evt. nadere eisen</a:t>
            </a: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Bewoners besluiten over bestemming 70% netto opbrengst</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Bestedingen gekozen en beheerd door onafhankelijk bestuur, gekozen door omwonenden </a:t>
            </a:r>
          </a:p>
          <a:p>
            <a:pPr marL="1296000" marR="0" lvl="2" indent="-25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Investeringsfonds voor verduurzamen eigen woning (revolverend)</a:t>
            </a:r>
          </a:p>
          <a:p>
            <a:pPr marL="1476000" marR="0" lvl="3"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NL"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Gratis energiecoach huishoudens</a:t>
            </a:r>
          </a:p>
          <a:p>
            <a:pPr marL="1476000" marR="0" lvl="3"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NL"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Zonnepanelen op eigen dak</a:t>
            </a:r>
          </a:p>
          <a:p>
            <a:pPr marL="1476000" marR="0" lvl="3"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NL"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Isolatiemaatregelen vloer gevels daken kozijnen</a:t>
            </a:r>
          </a:p>
          <a:p>
            <a:pPr marL="1476000" marR="0" lvl="3"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NL"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Warmtepomp </a:t>
            </a:r>
          </a:p>
          <a:p>
            <a:pPr marL="1296000" marR="0" lvl="2" indent="-252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Jaarlijkse dotatie aan Omgevingsfonds in werkingsgebied productielocatie</a:t>
            </a:r>
          </a:p>
          <a:p>
            <a:pPr marL="1476000" marR="0" lvl="3"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NL"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Investeringen in speelvoorzieningen of recreatie</a:t>
            </a:r>
          </a:p>
          <a:p>
            <a:pPr marL="1476000" marR="0" lvl="3"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NL"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Bijdragen aan exploitatie buurthuis</a:t>
            </a:r>
          </a:p>
          <a:p>
            <a:pPr marL="1476000" marR="0" lvl="3"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NL"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Investeren in glasvezelnetwerk</a:t>
            </a:r>
          </a:p>
          <a:p>
            <a:pPr marL="1028700" marR="0" lvl="1" indent="-457200" algn="l" defTabSz="914400" rtl="0" eaLnBrk="1" fontAlgn="auto" latinLnBrk="0" hangingPunct="1">
              <a:lnSpc>
                <a:spcPct val="200000"/>
              </a:lnSpc>
              <a:spcBef>
                <a:spcPts val="0"/>
              </a:spcBef>
              <a:spcAft>
                <a:spcPts val="600"/>
              </a:spcAft>
              <a:buClrTx/>
              <a:buSzTx/>
              <a:buFont typeface="+mj-lt"/>
              <a:buAutoNum type="arabicPeriod"/>
              <a:tabLst/>
              <a:defRPr/>
            </a:pPr>
            <a:endPar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178359076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45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C2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420" y="6182903"/>
            <a:ext cx="1656000" cy="442979"/>
          </a:xfrm>
          <a:prstGeom prst="rect">
            <a:avLst/>
          </a:prstGeom>
        </p:spPr>
      </p:pic>
      <p:pic>
        <p:nvPicPr>
          <p:cNvPr id="10" name="Afbeelding 9">
            <a:extLst>
              <a:ext uri="{FF2B5EF4-FFF2-40B4-BE49-F238E27FC236}">
                <a16:creationId xmlns:a16="http://schemas.microsoft.com/office/drawing/2014/main" id="{C16275A7-C9CB-449E-871E-24A6232CBD43}"/>
              </a:ext>
            </a:extLst>
          </p:cNvPr>
          <p:cNvPicPr>
            <a:picLocks noChangeAspect="1"/>
          </p:cNvPicPr>
          <p:nvPr/>
        </p:nvPicPr>
        <p:blipFill rotWithShape="1">
          <a:blip r:embed="rId3">
            <a:extLst>
              <a:ext uri="{28A0092B-C50C-407E-A947-70E740481C1C}">
                <a14:useLocalDpi xmlns:a14="http://schemas.microsoft.com/office/drawing/2010/main" val="0"/>
              </a:ext>
            </a:extLst>
          </a:blip>
          <a:srcRect l="5562" r="4330"/>
          <a:stretch/>
        </p:blipFill>
        <p:spPr>
          <a:xfrm>
            <a:off x="10420440" y="232000"/>
            <a:ext cx="1440000" cy="907021"/>
          </a:xfrm>
          <a:prstGeom prst="rect">
            <a:avLst/>
          </a:prstGeom>
        </p:spPr>
      </p:pic>
      <p:pic>
        <p:nvPicPr>
          <p:cNvPr id="14" name="Afbeelding 13">
            <a:extLst>
              <a:ext uri="{FF2B5EF4-FFF2-40B4-BE49-F238E27FC236}">
                <a16:creationId xmlns:a16="http://schemas.microsoft.com/office/drawing/2014/main" id="{CF45D731-E581-4345-96BC-8A139FC5A9A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319420" y="5416501"/>
            <a:ext cx="1656000" cy="539750"/>
          </a:xfrm>
          <a:prstGeom prst="rect">
            <a:avLst/>
          </a:prstGeom>
        </p:spPr>
      </p:pic>
      <p:sp>
        <p:nvSpPr>
          <p:cNvPr id="4" name="Tekstvak 3">
            <a:extLst>
              <a:ext uri="{FF2B5EF4-FFF2-40B4-BE49-F238E27FC236}">
                <a16:creationId xmlns:a16="http://schemas.microsoft.com/office/drawing/2014/main" id="{3A2C5B02-4A6F-4C01-8DAF-34C0F66983AE}"/>
              </a:ext>
            </a:extLst>
          </p:cNvPr>
          <p:cNvSpPr txBox="1"/>
          <p:nvPr/>
        </p:nvSpPr>
        <p:spPr>
          <a:xfrm>
            <a:off x="8967672" y="2545369"/>
            <a:ext cx="2010284" cy="1750168"/>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Drijvend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zonnepark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err="1">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zandwinplas</a:t>
            </a:r>
            <a:endPar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Ubbena</a:t>
            </a:r>
          </a:p>
        </p:txBody>
      </p:sp>
      <p:pic>
        <p:nvPicPr>
          <p:cNvPr id="15" name="Afbeelding 14" descr="Afbeelding met tekst, illustratie&#10;&#10;Automatisch gegenereerde beschrijving">
            <a:extLst>
              <a:ext uri="{FF2B5EF4-FFF2-40B4-BE49-F238E27FC236}">
                <a16:creationId xmlns:a16="http://schemas.microsoft.com/office/drawing/2014/main" id="{19DE81D5-DF58-40FB-825D-A1BA52418B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7420" y="1365673"/>
            <a:ext cx="1440000" cy="333600"/>
          </a:xfrm>
          <a:prstGeom prst="rect">
            <a:avLst/>
          </a:prstGeom>
        </p:spPr>
      </p:pic>
      <p:sp>
        <p:nvSpPr>
          <p:cNvPr id="2" name="Rechthoek 1">
            <a:extLst>
              <a:ext uri="{FF2B5EF4-FFF2-40B4-BE49-F238E27FC236}">
                <a16:creationId xmlns:a16="http://schemas.microsoft.com/office/drawing/2014/main" id="{73FBCF8D-20BE-4595-8133-609A07996015}"/>
              </a:ext>
            </a:extLst>
          </p:cNvPr>
          <p:cNvSpPr/>
          <p:nvPr/>
        </p:nvSpPr>
        <p:spPr>
          <a:xfrm>
            <a:off x="0" y="232000"/>
            <a:ext cx="10088880"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Lokaal eigendom</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kstvak 2">
            <a:extLst>
              <a:ext uri="{FF2B5EF4-FFF2-40B4-BE49-F238E27FC236}">
                <a16:creationId xmlns:a16="http://schemas.microsoft.com/office/drawing/2014/main" id="{1E940C59-7081-4654-B8BF-1319351C2647}"/>
              </a:ext>
            </a:extLst>
          </p:cNvPr>
          <p:cNvSpPr txBox="1"/>
          <p:nvPr/>
        </p:nvSpPr>
        <p:spPr>
          <a:xfrm>
            <a:off x="-2035" y="579974"/>
            <a:ext cx="9783259" cy="6013945"/>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200000"/>
              </a:lnSpc>
              <a:spcBef>
                <a:spcPts val="0"/>
              </a:spcBef>
              <a:spcAft>
                <a:spcPts val="600"/>
              </a:spcAft>
              <a:buClrTx/>
              <a:buSzTx/>
              <a:buFontTx/>
              <a:buNone/>
              <a:tabLst/>
              <a:defRPr/>
            </a:pPr>
            <a:endParaRPr kumimoji="0" lang="nl-NL" sz="19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endParaRP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Deelnemen bewoners Zeijen/Ubbena aan coöperatie via lidmaatschap</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Zowel inwoners als bedrijven kunnen lid worden en financieel participeren</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Leden Ec duurzaam Assen kunnen mee investeren via Crowdfunding</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Opbrengsten uit gerealiseerde projecten herinvesteren in nieuwe projecten Ec</a:t>
            </a: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Leden Ec beslissen over 30% netto opbrengst energieprojecten</a:t>
            </a:r>
          </a:p>
          <a:p>
            <a:pPr marL="1296000" marR="0" lvl="2" indent="-30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Opbrengst inleggen als Eigen Vermogen in Fonds nieuwe productie projecten</a:t>
            </a:r>
          </a:p>
          <a:p>
            <a:pPr marL="1296000" marR="0" lvl="2" indent="-30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Of opbrengst in Fonds voor collectieve voorzieningen energietransitie in buurten</a:t>
            </a: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Korting op stroomprijs bij aankoop stroomcertificaten</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100% stroomproductie park = AsserStroom aangeboden via Energie VanOns</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Voor Ec-leden die certificaten AsserStroom afnemen (financiële participatie)</a:t>
            </a: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Investeren via obligaties voor financieren Eigen Vermogen</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Bedrijven en beleggers ontvangen maatschappelijk verantwoorde rente op de inleg</a:t>
            </a:r>
          </a:p>
          <a:p>
            <a:pPr marL="102960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Lage drempel lidmaatschap energiecoöperatie</a:t>
            </a:r>
          </a:p>
          <a:p>
            <a:pPr marL="1296000" marR="0" lvl="2" indent="-30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Contributie slechts € 25 per jaar per huishouden</a:t>
            </a:r>
          </a:p>
          <a:p>
            <a:pPr marL="1296000" marR="0" lvl="2" indent="-30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Bij afname energiecontract lidmaatschap vrijgesteld van contributie</a:t>
            </a:r>
          </a:p>
          <a:p>
            <a:pPr marL="1296000" marR="0" lvl="2" indent="-30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Elk lid heeft 1 stem, ongeacht wijze van deelname in projecten (al of niet)</a:t>
            </a:r>
          </a:p>
        </p:txBody>
      </p:sp>
      <p:pic>
        <p:nvPicPr>
          <p:cNvPr id="5" name="Afbeelding 4">
            <a:extLst>
              <a:ext uri="{FF2B5EF4-FFF2-40B4-BE49-F238E27FC236}">
                <a16:creationId xmlns:a16="http://schemas.microsoft.com/office/drawing/2014/main" id="{C7D9451D-8A7A-4A8C-87C5-E111AFF020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573" y="264081"/>
            <a:ext cx="1800000" cy="880325"/>
          </a:xfrm>
          <a:prstGeom prst="rect">
            <a:avLst/>
          </a:prstGeom>
        </p:spPr>
      </p:pic>
      <p:pic>
        <p:nvPicPr>
          <p:cNvPr id="6" name="Afbeelding 5">
            <a:extLst>
              <a:ext uri="{FF2B5EF4-FFF2-40B4-BE49-F238E27FC236}">
                <a16:creationId xmlns:a16="http://schemas.microsoft.com/office/drawing/2014/main" id="{FD5FE112-8EF4-43B3-A214-135EE8595820}"/>
              </a:ext>
            </a:extLst>
          </p:cNvPr>
          <p:cNvPicPr>
            <a:picLocks noChangeAspect="1"/>
          </p:cNvPicPr>
          <p:nvPr/>
        </p:nvPicPr>
        <p:blipFill rotWithShape="1">
          <a:blip r:embed="rId7">
            <a:extLst>
              <a:ext uri="{28A0092B-C50C-407E-A947-70E740481C1C}">
                <a14:useLocalDpi xmlns:a14="http://schemas.microsoft.com/office/drawing/2010/main" val="0"/>
              </a:ext>
            </a:extLst>
          </a:blip>
          <a:srcRect t="19601" b="15774"/>
          <a:stretch/>
        </p:blipFill>
        <p:spPr>
          <a:xfrm>
            <a:off x="10420440" y="201828"/>
            <a:ext cx="1440000" cy="930601"/>
          </a:xfrm>
          <a:prstGeom prst="rect">
            <a:avLst/>
          </a:prstGeom>
        </p:spPr>
      </p:pic>
    </p:spTree>
    <p:extLst>
      <p:ext uri="{BB962C8B-B14F-4D97-AF65-F5344CB8AC3E}">
        <p14:creationId xmlns:p14="http://schemas.microsoft.com/office/powerpoint/2010/main" val="352594680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337" y="1153058"/>
            <a:ext cx="9862457" cy="4032307"/>
          </a:xfrm>
          <a:prstGeom prst="rect">
            <a:avLst/>
          </a:prstGeom>
        </p:spPr>
      </p:pic>
    </p:spTree>
    <p:extLst>
      <p:ext uri="{BB962C8B-B14F-4D97-AF65-F5344CB8AC3E}">
        <p14:creationId xmlns:p14="http://schemas.microsoft.com/office/powerpoint/2010/main" val="1088458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45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C2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420" y="6182903"/>
            <a:ext cx="1656000" cy="442979"/>
          </a:xfrm>
          <a:prstGeom prst="rect">
            <a:avLst/>
          </a:prstGeom>
        </p:spPr>
      </p:pic>
      <p:pic>
        <p:nvPicPr>
          <p:cNvPr id="10" name="Afbeelding 9">
            <a:extLst>
              <a:ext uri="{FF2B5EF4-FFF2-40B4-BE49-F238E27FC236}">
                <a16:creationId xmlns:a16="http://schemas.microsoft.com/office/drawing/2014/main" id="{C16275A7-C9CB-449E-871E-24A6232CBD43}"/>
              </a:ext>
            </a:extLst>
          </p:cNvPr>
          <p:cNvPicPr>
            <a:picLocks noChangeAspect="1"/>
          </p:cNvPicPr>
          <p:nvPr/>
        </p:nvPicPr>
        <p:blipFill rotWithShape="1">
          <a:blip r:embed="rId3">
            <a:extLst>
              <a:ext uri="{28A0092B-C50C-407E-A947-70E740481C1C}">
                <a14:useLocalDpi xmlns:a14="http://schemas.microsoft.com/office/drawing/2010/main" val="0"/>
              </a:ext>
            </a:extLst>
          </a:blip>
          <a:srcRect l="5562" r="4330"/>
          <a:stretch/>
        </p:blipFill>
        <p:spPr>
          <a:xfrm>
            <a:off x="10420440" y="232000"/>
            <a:ext cx="1440000" cy="907021"/>
          </a:xfrm>
          <a:prstGeom prst="rect">
            <a:avLst/>
          </a:prstGeom>
        </p:spPr>
      </p:pic>
      <p:pic>
        <p:nvPicPr>
          <p:cNvPr id="14" name="Afbeelding 13">
            <a:extLst>
              <a:ext uri="{FF2B5EF4-FFF2-40B4-BE49-F238E27FC236}">
                <a16:creationId xmlns:a16="http://schemas.microsoft.com/office/drawing/2014/main" id="{CF45D731-E581-4345-96BC-8A139FC5A9A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319420" y="5416501"/>
            <a:ext cx="1656000" cy="539750"/>
          </a:xfrm>
          <a:prstGeom prst="rect">
            <a:avLst/>
          </a:prstGeom>
        </p:spPr>
      </p:pic>
      <p:sp>
        <p:nvSpPr>
          <p:cNvPr id="4" name="Tekstvak 3">
            <a:extLst>
              <a:ext uri="{FF2B5EF4-FFF2-40B4-BE49-F238E27FC236}">
                <a16:creationId xmlns:a16="http://schemas.microsoft.com/office/drawing/2014/main" id="{3A2C5B02-4A6F-4C01-8DAF-34C0F66983AE}"/>
              </a:ext>
            </a:extLst>
          </p:cNvPr>
          <p:cNvSpPr txBox="1"/>
          <p:nvPr/>
        </p:nvSpPr>
        <p:spPr>
          <a:xfrm>
            <a:off x="8967672" y="2545369"/>
            <a:ext cx="2010284" cy="1750168"/>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Drijvend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zonnepark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err="1">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zandwinplas</a:t>
            </a:r>
            <a:endPar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Ubbena</a:t>
            </a:r>
          </a:p>
        </p:txBody>
      </p:sp>
      <p:pic>
        <p:nvPicPr>
          <p:cNvPr id="15" name="Afbeelding 14" descr="Afbeelding met tekst, illustratie&#10;&#10;Automatisch gegenereerde beschrijving">
            <a:extLst>
              <a:ext uri="{FF2B5EF4-FFF2-40B4-BE49-F238E27FC236}">
                <a16:creationId xmlns:a16="http://schemas.microsoft.com/office/drawing/2014/main" id="{19DE81D5-DF58-40FB-825D-A1BA52418B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7420" y="1365673"/>
            <a:ext cx="1440000" cy="333600"/>
          </a:xfrm>
          <a:prstGeom prst="rect">
            <a:avLst/>
          </a:prstGeom>
        </p:spPr>
      </p:pic>
      <p:sp>
        <p:nvSpPr>
          <p:cNvPr id="2" name="Tekstvak 1">
            <a:extLst>
              <a:ext uri="{FF2B5EF4-FFF2-40B4-BE49-F238E27FC236}">
                <a16:creationId xmlns:a16="http://schemas.microsoft.com/office/drawing/2014/main" id="{50A4202B-2015-4995-873D-11382448A242}"/>
              </a:ext>
            </a:extLst>
          </p:cNvPr>
          <p:cNvSpPr txBox="1"/>
          <p:nvPr/>
        </p:nvSpPr>
        <p:spPr>
          <a:xfrm>
            <a:off x="-4094" y="579974"/>
            <a:ext cx="9533469" cy="6013945"/>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200000"/>
              </a:lnSpc>
              <a:spcBef>
                <a:spcPts val="0"/>
              </a:spcBef>
              <a:spcAft>
                <a:spcPts val="600"/>
              </a:spcAft>
              <a:buClrTx/>
              <a:buSzTx/>
              <a:buFontTx/>
              <a:buNone/>
              <a:tabLst/>
              <a:defRPr/>
            </a:pPr>
            <a:endParaRPr kumimoji="0" lang="nl-NL" sz="19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endParaRP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Bouwen en beheren met lokale/regionale bedrijven</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Eerste keuze voor lokale/regionale bedrijven bij aanbesteden bouw/onderhoud</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Stimuleren lokale werkgelegenheid via inspanningsverplichting bij aanbesteding</a:t>
            </a: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Inzetten mensen met afstand tot arbeidsmarkt </a:t>
            </a:r>
            <a:r>
              <a:rPr kumimoji="0" lang="nl-NL"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(10% urenbudget)</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Leerwerkplekken creëren via inspanningsverplichting bij aanbesteding</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Werkzaamheden aan mensen via Sociale Werkvoorziening uitbesteden</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Stimuleren omscholing/herscholing werkzoekenden/statushouders (Gemeente)</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Dagbestedingsplekken voor mensen met een beperking creëren (Instellingen)</a:t>
            </a: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Ruimte voor recreatie, educatie en meervoudig gebruik</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Gereguleerde toegang recreatie en (praktijk)educatie (indien mogelijk en gewenst)</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Ruimte voor pluktuin, voedselbos, stadslandsbouw (indien mogelijk en gewenst)</a:t>
            </a: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Vergroten natuurwaarde versterken milieu en klimaat</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Samenwerking met Natuur &amp; Milieufederatie Drenthe voor realiseren Energietuin concept</a:t>
            </a: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Samen de beleidsdoelstellingen gemeente Assen realiseren</a:t>
            </a:r>
          </a:p>
          <a:p>
            <a:pPr marL="1296000" marR="0" lvl="2"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Ec</a:t>
            </a: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duurzaam Assen als partner voor uitvoeren/realiseren duurzame beleidsdoelstellingen</a:t>
            </a:r>
          </a:p>
          <a:p>
            <a:pPr marL="1028700" marR="0" lvl="1" indent="-457200" algn="l" defTabSz="914400" rtl="0" eaLnBrk="1" fontAlgn="auto" latinLnBrk="0" hangingPunct="1">
              <a:lnSpc>
                <a:spcPct val="200000"/>
              </a:lnSpc>
              <a:spcBef>
                <a:spcPts val="0"/>
              </a:spcBef>
              <a:spcAft>
                <a:spcPts val="600"/>
              </a:spcAft>
              <a:buClrTx/>
              <a:buSzTx/>
              <a:buFont typeface="+mj-lt"/>
              <a:buAutoNum type="arabicPeriod"/>
              <a:tabLst/>
              <a:defRPr/>
            </a:pPr>
            <a:endPar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3" name="Rechthoek 2">
            <a:extLst>
              <a:ext uri="{FF2B5EF4-FFF2-40B4-BE49-F238E27FC236}">
                <a16:creationId xmlns:a16="http://schemas.microsoft.com/office/drawing/2014/main" id="{A4CEAD27-98DE-40CB-A62B-FA1F1EA80BE6}"/>
              </a:ext>
            </a:extLst>
          </p:cNvPr>
          <p:cNvSpPr/>
          <p:nvPr/>
        </p:nvSpPr>
        <p:spPr>
          <a:xfrm>
            <a:off x="0" y="232000"/>
            <a:ext cx="10088880"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Maatschappelijke impact</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88721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45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C2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420" y="6182903"/>
            <a:ext cx="1656000" cy="442979"/>
          </a:xfrm>
          <a:prstGeom prst="rect">
            <a:avLst/>
          </a:prstGeom>
        </p:spPr>
      </p:pic>
      <p:pic>
        <p:nvPicPr>
          <p:cNvPr id="10" name="Afbeelding 9">
            <a:extLst>
              <a:ext uri="{FF2B5EF4-FFF2-40B4-BE49-F238E27FC236}">
                <a16:creationId xmlns:a16="http://schemas.microsoft.com/office/drawing/2014/main" id="{C16275A7-C9CB-449E-871E-24A6232CBD43}"/>
              </a:ext>
            </a:extLst>
          </p:cNvPr>
          <p:cNvPicPr>
            <a:picLocks noChangeAspect="1"/>
          </p:cNvPicPr>
          <p:nvPr/>
        </p:nvPicPr>
        <p:blipFill rotWithShape="1">
          <a:blip r:embed="rId3">
            <a:extLst>
              <a:ext uri="{28A0092B-C50C-407E-A947-70E740481C1C}">
                <a14:useLocalDpi xmlns:a14="http://schemas.microsoft.com/office/drawing/2010/main" val="0"/>
              </a:ext>
            </a:extLst>
          </a:blip>
          <a:srcRect l="5562" r="4330"/>
          <a:stretch/>
        </p:blipFill>
        <p:spPr>
          <a:xfrm>
            <a:off x="10420440" y="232000"/>
            <a:ext cx="1440000" cy="907021"/>
          </a:xfrm>
          <a:prstGeom prst="rect">
            <a:avLst/>
          </a:prstGeom>
        </p:spPr>
      </p:pic>
      <p:pic>
        <p:nvPicPr>
          <p:cNvPr id="14" name="Afbeelding 13">
            <a:extLst>
              <a:ext uri="{FF2B5EF4-FFF2-40B4-BE49-F238E27FC236}">
                <a16:creationId xmlns:a16="http://schemas.microsoft.com/office/drawing/2014/main" id="{CF45D731-E581-4345-96BC-8A139FC5A9A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319420" y="5416501"/>
            <a:ext cx="1656000" cy="539750"/>
          </a:xfrm>
          <a:prstGeom prst="rect">
            <a:avLst/>
          </a:prstGeom>
        </p:spPr>
      </p:pic>
      <p:sp>
        <p:nvSpPr>
          <p:cNvPr id="4" name="Tekstvak 3">
            <a:extLst>
              <a:ext uri="{FF2B5EF4-FFF2-40B4-BE49-F238E27FC236}">
                <a16:creationId xmlns:a16="http://schemas.microsoft.com/office/drawing/2014/main" id="{3A2C5B02-4A6F-4C01-8DAF-34C0F66983AE}"/>
              </a:ext>
            </a:extLst>
          </p:cNvPr>
          <p:cNvSpPr txBox="1"/>
          <p:nvPr/>
        </p:nvSpPr>
        <p:spPr>
          <a:xfrm>
            <a:off x="8967672" y="2545369"/>
            <a:ext cx="2010284" cy="1750168"/>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Drijvend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zonnepark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err="1">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zandwinplas</a:t>
            </a:r>
            <a:endPar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w="10160">
                  <a:solidFill>
                    <a:srgbClr val="4472C4"/>
                  </a:solidFill>
                  <a:prstDash val="solid"/>
                </a:ln>
                <a:solidFill>
                  <a:srgbClr val="70AD47">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Ubbena</a:t>
            </a:r>
          </a:p>
        </p:txBody>
      </p:sp>
      <p:pic>
        <p:nvPicPr>
          <p:cNvPr id="15" name="Afbeelding 14" descr="Afbeelding met tekst, illustratie&#10;&#10;Automatisch gegenereerde beschrijving">
            <a:extLst>
              <a:ext uri="{FF2B5EF4-FFF2-40B4-BE49-F238E27FC236}">
                <a16:creationId xmlns:a16="http://schemas.microsoft.com/office/drawing/2014/main" id="{19DE81D5-DF58-40FB-825D-A1BA52418B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7420" y="1365673"/>
            <a:ext cx="1440000" cy="333600"/>
          </a:xfrm>
          <a:prstGeom prst="rect">
            <a:avLst/>
          </a:prstGeom>
        </p:spPr>
      </p:pic>
      <p:sp>
        <p:nvSpPr>
          <p:cNvPr id="2" name="Rechthoek 1">
            <a:extLst>
              <a:ext uri="{FF2B5EF4-FFF2-40B4-BE49-F238E27FC236}">
                <a16:creationId xmlns:a16="http://schemas.microsoft.com/office/drawing/2014/main" id="{8354049D-375D-4A17-BBD4-09C8DDD19964}"/>
              </a:ext>
            </a:extLst>
          </p:cNvPr>
          <p:cNvSpPr/>
          <p:nvPr/>
        </p:nvSpPr>
        <p:spPr>
          <a:xfrm>
            <a:off x="0" y="232000"/>
            <a:ext cx="10088880"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rPr>
              <a:t>Waarom regionaal beleidskader?</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kstvak 2">
            <a:extLst>
              <a:ext uri="{FF2B5EF4-FFF2-40B4-BE49-F238E27FC236}">
                <a16:creationId xmlns:a16="http://schemas.microsoft.com/office/drawing/2014/main" id="{ABC5F6EB-F0DF-4C08-A57C-A1A21FF33370}"/>
              </a:ext>
            </a:extLst>
          </p:cNvPr>
          <p:cNvSpPr txBox="1"/>
          <p:nvPr/>
        </p:nvSpPr>
        <p:spPr>
          <a:xfrm>
            <a:off x="-2035" y="579974"/>
            <a:ext cx="9783259" cy="6013945"/>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200000"/>
              </a:lnSpc>
              <a:spcBef>
                <a:spcPts val="0"/>
              </a:spcBef>
              <a:spcAft>
                <a:spcPts val="600"/>
              </a:spcAft>
              <a:buClrTx/>
              <a:buSzTx/>
              <a:buFontTx/>
              <a:buNone/>
              <a:tabLst/>
              <a:defRPr/>
            </a:pPr>
            <a:endParaRPr kumimoji="0" lang="nl-NL" sz="19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endParaRPr>
          </a:p>
          <a:p>
            <a:pPr marL="571500" marR="0" lvl="1" indent="0" algn="l" defTabSz="914400" rtl="0" eaLnBrk="1" fontAlgn="auto" latinLnBrk="0" hangingPunct="1">
              <a:lnSpc>
                <a:spcPct val="150000"/>
              </a:lnSpc>
              <a:spcBef>
                <a:spcPts val="0"/>
              </a:spcBef>
              <a:spcAft>
                <a:spcPts val="0"/>
              </a:spcAft>
              <a:buClrTx/>
              <a:buSzTx/>
              <a:buFontTx/>
              <a:buNone/>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ALLE GEMEENTEN SAMEN ZEGGEN TEGEN DE SAMENLEVING EN TEGEN DE COMMERCIELE ONTWIKKELAARS DAT ER IN DRENTHE MAAR ÉÉN MANIER IS OM GROOTSCHALIGE ENERGIEPROJECTEN TE REALISEREN</a:t>
            </a:r>
          </a:p>
          <a:p>
            <a:pPr marL="571500" marR="0" lvl="1" indent="0" algn="l" defTabSz="914400" rtl="0" eaLnBrk="1" fontAlgn="auto" latinLnBrk="0" hangingPunct="1">
              <a:lnSpc>
                <a:spcPct val="150000"/>
              </a:lnSpc>
              <a:spcBef>
                <a:spcPts val="0"/>
              </a:spcBef>
              <a:spcAft>
                <a:spcPts val="0"/>
              </a:spcAft>
              <a:buClrTx/>
              <a:buSzTx/>
              <a:buFontTx/>
              <a:buNone/>
              <a:tabLst/>
              <a:defRPr/>
            </a:pPr>
            <a:endPar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SAMEN MET DE OMWONENDEN EN DE GEMEENSCHAP</a:t>
            </a: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MET MINIMAAL 50% LOKAAL EIGENDOM – RISICODRAGEND</a:t>
            </a: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IN EEN PROJECT-BV MET EIGEN DIRECTIE</a:t>
            </a: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MET LOKALE BEDRIJVEN EN MET LOKALE MENSEN (SROI)</a:t>
            </a:r>
          </a:p>
          <a:p>
            <a:pPr marL="10287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nl-NL"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MET BESLISMACHT VOOR DE OMWONENDEN</a:t>
            </a:r>
          </a:p>
          <a:p>
            <a:pPr marL="1485900" marR="0" lvl="2" indent="-457200" algn="l" defTabSz="914400" rtl="0" eaLnBrk="1" fontAlgn="auto" latinLnBrk="0" hangingPunct="1">
              <a:lnSpc>
                <a:spcPct val="150000"/>
              </a:lnSpc>
              <a:spcBef>
                <a:spcPts val="0"/>
              </a:spcBef>
              <a:spcAft>
                <a:spcPts val="0"/>
              </a:spcAft>
              <a:buClrTx/>
              <a:buSzTx/>
              <a:buFont typeface="+mj-lt"/>
              <a:buAutoNum type="alphaUcPeriod"/>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OVER HET ONTWERP</a:t>
            </a:r>
          </a:p>
          <a:p>
            <a:pPr marL="1485900" marR="0" lvl="2" indent="-457200" algn="l" defTabSz="914400" rtl="0" eaLnBrk="1" fontAlgn="auto" latinLnBrk="0" hangingPunct="1">
              <a:lnSpc>
                <a:spcPct val="150000"/>
              </a:lnSpc>
              <a:spcBef>
                <a:spcPts val="0"/>
              </a:spcBef>
              <a:spcAft>
                <a:spcPts val="0"/>
              </a:spcAft>
              <a:buClrTx/>
              <a:buSzTx/>
              <a:buFont typeface="+mj-lt"/>
              <a:buAutoNum type="alphaUcPeriod"/>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OVER DE REALISATIE</a:t>
            </a:r>
          </a:p>
          <a:p>
            <a:pPr marL="1485900" marR="0" lvl="2" indent="-457200" algn="l" defTabSz="914400" rtl="0" eaLnBrk="1" fontAlgn="auto" latinLnBrk="0" hangingPunct="1">
              <a:lnSpc>
                <a:spcPct val="150000"/>
              </a:lnSpc>
              <a:spcBef>
                <a:spcPts val="0"/>
              </a:spcBef>
              <a:spcAft>
                <a:spcPts val="0"/>
              </a:spcAft>
              <a:buClrTx/>
              <a:buSzTx/>
              <a:buFont typeface="+mj-lt"/>
              <a:buAutoNum type="alphaUcPeriod"/>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OVER DE EXPLOTATIE</a:t>
            </a:r>
          </a:p>
          <a:p>
            <a:pPr marL="1485900" marR="0" lvl="2" indent="-457200" algn="l" defTabSz="914400" rtl="0" eaLnBrk="1" fontAlgn="auto" latinLnBrk="0" hangingPunct="1">
              <a:lnSpc>
                <a:spcPct val="150000"/>
              </a:lnSpc>
              <a:spcBef>
                <a:spcPts val="0"/>
              </a:spcBef>
              <a:spcAft>
                <a:spcPts val="0"/>
              </a:spcAft>
              <a:buClrTx/>
              <a:buSzTx/>
              <a:buFont typeface="+mj-lt"/>
              <a:buAutoNum type="alphaUcPeriod"/>
              <a:tabLst/>
              <a:defRPr/>
            </a:pPr>
            <a:r>
              <a:rPr kumimoji="0" lang="nl-NL"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OVER DE BESTEDING VAN DE NETTO OPBRENGSTEN UIT HET PARK</a:t>
            </a:r>
          </a:p>
        </p:txBody>
      </p:sp>
    </p:spTree>
    <p:extLst>
      <p:ext uri="{BB962C8B-B14F-4D97-AF65-F5344CB8AC3E}">
        <p14:creationId xmlns:p14="http://schemas.microsoft.com/office/powerpoint/2010/main" val="356440616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129955"/>
            <a:ext cx="2342148" cy="744087"/>
          </a:xfrm>
          <a:prstGeom prst="rect">
            <a:avLst/>
          </a:prstGeom>
        </p:spPr>
      </p:pic>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450060"/>
            <a:ext cx="12192002" cy="8128741"/>
          </a:xfrm>
          <a:prstGeom prst="rect">
            <a:avLst/>
          </a:prstGeom>
        </p:spPr>
      </p:pic>
      <p:pic>
        <p:nvPicPr>
          <p:cNvPr id="11" name="Afbeelding 10"/>
          <p:cNvPicPr>
            <a:picLocks noChangeAspect="1"/>
          </p:cNvPicPr>
          <p:nvPr/>
        </p:nvPicPr>
        <p:blipFill rotWithShape="1">
          <a:blip r:embed="rId5"/>
          <a:srcRect l="765" r="565"/>
          <a:stretch/>
        </p:blipFill>
        <p:spPr>
          <a:xfrm>
            <a:off x="0" y="3657600"/>
            <a:ext cx="12192000" cy="3200400"/>
          </a:xfrm>
          <a:prstGeom prst="rect">
            <a:avLst/>
          </a:prstGeom>
        </p:spPr>
      </p:pic>
      <p:sp>
        <p:nvSpPr>
          <p:cNvPr id="5" name="Tekstvak 4"/>
          <p:cNvSpPr txBox="1"/>
          <p:nvPr/>
        </p:nvSpPr>
        <p:spPr>
          <a:xfrm>
            <a:off x="10575600" y="3395337"/>
            <a:ext cx="1616400" cy="246221"/>
          </a:xfrm>
          <a:prstGeom prst="rect">
            <a:avLst/>
          </a:prstGeom>
          <a:noFill/>
        </p:spPr>
        <p:txBody>
          <a:bodyPr wrap="square" rtlCol="0">
            <a:spAutoFit/>
          </a:bodyPr>
          <a:lstStyle/>
          <a:p>
            <a:r>
              <a:rPr lang="nl-NL" sz="1000" dirty="0">
                <a:solidFill>
                  <a:schemeClr val="bg1"/>
                </a:solidFill>
              </a:rPr>
              <a:t>Foto door Marcel J. de Jong </a:t>
            </a:r>
          </a:p>
        </p:txBody>
      </p:sp>
    </p:spTree>
    <p:extLst>
      <p:ext uri="{BB962C8B-B14F-4D97-AF65-F5344CB8AC3E}">
        <p14:creationId xmlns:p14="http://schemas.microsoft.com/office/powerpoint/2010/main" val="1118149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4360" y="903938"/>
            <a:ext cx="11414680" cy="1325563"/>
          </a:xfrm>
        </p:spPr>
        <p:txBody>
          <a:bodyPr>
            <a:normAutofit/>
          </a:bodyPr>
          <a:lstStyle/>
          <a:p>
            <a:r>
              <a:rPr lang="nl-NL" dirty="0">
                <a:solidFill>
                  <a:srgbClr val="0070C0"/>
                </a:solidFill>
                <a:latin typeface="Tahoma" panose="020B0604030504040204" pitchFamily="34" charset="0"/>
                <a:ea typeface="Tahoma" panose="020B0604030504040204" pitchFamily="34" charset="0"/>
                <a:cs typeface="Tahoma" panose="020B0604030504040204" pitchFamily="34" charset="0"/>
              </a:rPr>
              <a:t>Werkgroep</a:t>
            </a:r>
          </a:p>
        </p:txBody>
      </p:sp>
      <p:sp>
        <p:nvSpPr>
          <p:cNvPr id="3" name="Tijdelijke aanduiding voor inhoud 2"/>
          <p:cNvSpPr>
            <a:spLocks noGrp="1"/>
          </p:cNvSpPr>
          <p:nvPr>
            <p:ph idx="1"/>
          </p:nvPr>
        </p:nvSpPr>
        <p:spPr>
          <a:xfrm>
            <a:off x="594360" y="2297366"/>
            <a:ext cx="10942462" cy="2445550"/>
          </a:xfrm>
        </p:spPr>
        <p:txBody>
          <a:bodyPr>
            <a:noAutofit/>
          </a:bodyPr>
          <a:lstStyle/>
          <a:p>
            <a:r>
              <a:rPr lang="nl-NL" sz="3200" dirty="0"/>
              <a:t>Wind samen met Provincie en gemeenten (RES)</a:t>
            </a:r>
          </a:p>
          <a:p>
            <a:r>
              <a:rPr lang="nl-NL" sz="3200" dirty="0"/>
              <a:t>Alleen parken die geen pijn doen ontwikkelen</a:t>
            </a:r>
          </a:p>
          <a:p>
            <a:r>
              <a:rPr lang="nl-NL" sz="3200" dirty="0"/>
              <a:t>Duidelijke kaders en randvoorwaarden</a:t>
            </a:r>
          </a:p>
          <a:p>
            <a:r>
              <a:rPr lang="nl-NL" sz="3200" dirty="0"/>
              <a:t>Voorwaarden stellen aan plannen samen met bewoners</a:t>
            </a:r>
          </a:p>
          <a:p>
            <a:pPr marL="914400" lvl="2" indent="0">
              <a:buNone/>
            </a:pPr>
            <a:endParaRPr lang="nl-NL" dirty="0">
              <a:solidFill>
                <a:prstClr val="black"/>
              </a:solidFill>
            </a:endParaRPr>
          </a:p>
          <a:p>
            <a:pPr marL="0" indent="0">
              <a:buNone/>
            </a:pPr>
            <a:endParaRPr lang="nl-NL" sz="2800" dirty="0">
              <a:solidFill>
                <a:prstClr val="black"/>
              </a:solidFill>
            </a:endParaRPr>
          </a:p>
          <a:p>
            <a:pPr marL="457200" lvl="1" indent="0">
              <a:buNone/>
            </a:pPr>
            <a:endParaRPr lang="nl-NL" sz="2800" dirty="0"/>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7567"/>
            <a:ext cx="12192001" cy="971505"/>
          </a:xfrm>
          <a:prstGeom prst="rect">
            <a:avLst/>
          </a:prstGeom>
        </p:spPr>
      </p:pic>
      <p:pic>
        <p:nvPicPr>
          <p:cNvPr id="5" name="Afbeelding 4"/>
          <p:cNvPicPr>
            <a:picLocks noChangeAspect="1"/>
          </p:cNvPicPr>
          <p:nvPr/>
        </p:nvPicPr>
        <p:blipFill rotWithShape="1">
          <a:blip r:embed="rId4"/>
          <a:srcRect l="2028" t="6647" r="2032" b="20896"/>
          <a:stretch/>
        </p:blipFill>
        <p:spPr>
          <a:xfrm>
            <a:off x="319634" y="5089527"/>
            <a:ext cx="2854325" cy="1524001"/>
          </a:xfrm>
          <a:prstGeom prst="rect">
            <a:avLst/>
          </a:prstGeom>
        </p:spPr>
      </p:pic>
      <p:pic>
        <p:nvPicPr>
          <p:cNvPr id="6" name="Afbeelding 5"/>
          <p:cNvPicPr>
            <a:picLocks noChangeAspect="1"/>
          </p:cNvPicPr>
          <p:nvPr/>
        </p:nvPicPr>
        <p:blipFill rotWithShape="1">
          <a:blip r:embed="rId5"/>
          <a:srcRect l="1923" t="5983" r="1875" b="21076"/>
          <a:stretch/>
        </p:blipFill>
        <p:spPr>
          <a:xfrm>
            <a:off x="3297967" y="5070478"/>
            <a:ext cx="2879725" cy="1543050"/>
          </a:xfrm>
          <a:prstGeom prst="rect">
            <a:avLst/>
          </a:prstGeom>
        </p:spPr>
      </p:pic>
      <p:pic>
        <p:nvPicPr>
          <p:cNvPr id="8" name="Afbeelding 7"/>
          <p:cNvPicPr>
            <a:picLocks noChangeAspect="1"/>
          </p:cNvPicPr>
          <p:nvPr/>
        </p:nvPicPr>
        <p:blipFill rotWithShape="1">
          <a:blip r:embed="rId6"/>
          <a:srcRect l="1895" t="6284" r="2068" b="20805"/>
          <a:stretch/>
        </p:blipFill>
        <p:spPr>
          <a:xfrm>
            <a:off x="6301700" y="5070478"/>
            <a:ext cx="2816225" cy="1511300"/>
          </a:xfrm>
          <a:prstGeom prst="rect">
            <a:avLst/>
          </a:prstGeom>
        </p:spPr>
      </p:pic>
      <p:pic>
        <p:nvPicPr>
          <p:cNvPr id="9" name="Afbeelding 8"/>
          <p:cNvPicPr>
            <a:picLocks noChangeAspect="1"/>
          </p:cNvPicPr>
          <p:nvPr/>
        </p:nvPicPr>
        <p:blipFill rotWithShape="1">
          <a:blip r:embed="rId7"/>
          <a:srcRect l="1710" t="6652" r="2036" b="20743"/>
          <a:stretch/>
        </p:blipFill>
        <p:spPr>
          <a:xfrm>
            <a:off x="9241933" y="5070478"/>
            <a:ext cx="2822574" cy="1504951"/>
          </a:xfrm>
          <a:prstGeom prst="rect">
            <a:avLst/>
          </a:prstGeom>
        </p:spPr>
      </p:pic>
    </p:spTree>
    <p:extLst>
      <p:ext uri="{BB962C8B-B14F-4D97-AF65-F5344CB8AC3E}">
        <p14:creationId xmlns:p14="http://schemas.microsoft.com/office/powerpoint/2010/main" val="1768958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3"/>
          <a:srcRect l="703"/>
          <a:stretch/>
        </p:blipFill>
        <p:spPr>
          <a:xfrm>
            <a:off x="7414757" y="0"/>
            <a:ext cx="4777243" cy="6858000"/>
          </a:xfrm>
          <a:prstGeom prst="rect">
            <a:avLst/>
          </a:prstGeom>
        </p:spPr>
      </p:pic>
      <p:sp>
        <p:nvSpPr>
          <p:cNvPr id="10" name="Tijdelijke aanduiding voor inhoud 2"/>
          <p:cNvSpPr>
            <a:spLocks noGrp="1"/>
          </p:cNvSpPr>
          <p:nvPr>
            <p:ph idx="1"/>
          </p:nvPr>
        </p:nvSpPr>
        <p:spPr>
          <a:xfrm>
            <a:off x="594360" y="736116"/>
            <a:ext cx="6697592" cy="3245333"/>
          </a:xfrm>
        </p:spPr>
        <p:txBody>
          <a:bodyPr>
            <a:noAutofit/>
          </a:bodyPr>
          <a:lstStyle/>
          <a:p>
            <a:pPr marL="0" indent="0">
              <a:buNone/>
            </a:pPr>
            <a:r>
              <a:rPr lang="nl-NL" sz="3200" i="1" dirty="0">
                <a:solidFill>
                  <a:prstClr val="black"/>
                </a:solidFill>
              </a:rPr>
              <a:t>No-</a:t>
            </a:r>
            <a:r>
              <a:rPr lang="nl-NL" sz="3200" i="1" dirty="0" err="1">
                <a:solidFill>
                  <a:prstClr val="black"/>
                </a:solidFill>
              </a:rPr>
              <a:t>Regret</a:t>
            </a:r>
            <a:r>
              <a:rPr lang="nl-NL" sz="3200" dirty="0">
                <a:solidFill>
                  <a:prstClr val="black"/>
                </a:solidFill>
              </a:rPr>
              <a:t> locaties voor zonneparken:</a:t>
            </a:r>
          </a:p>
          <a:p>
            <a:r>
              <a:rPr lang="nl-NL" sz="2800" dirty="0">
                <a:solidFill>
                  <a:prstClr val="black"/>
                </a:solidFill>
              </a:rPr>
              <a:t>Zandwinlocaties</a:t>
            </a:r>
          </a:p>
          <a:p>
            <a:r>
              <a:rPr lang="nl-NL" dirty="0">
                <a:solidFill>
                  <a:prstClr val="black"/>
                </a:solidFill>
              </a:rPr>
              <a:t>Braakliggend bedrijventerrein</a:t>
            </a:r>
          </a:p>
          <a:p>
            <a:r>
              <a:rPr lang="nl-NL" sz="2800" dirty="0">
                <a:solidFill>
                  <a:prstClr val="black"/>
                </a:solidFill>
              </a:rPr>
              <a:t>Stortplaatsen</a:t>
            </a:r>
          </a:p>
          <a:p>
            <a:r>
              <a:rPr lang="nl-NL" dirty="0">
                <a:solidFill>
                  <a:prstClr val="black"/>
                </a:solidFill>
              </a:rPr>
              <a:t>Geluidswallen</a:t>
            </a:r>
          </a:p>
          <a:p>
            <a:r>
              <a:rPr lang="nl-NL" sz="2800" dirty="0">
                <a:solidFill>
                  <a:prstClr val="black"/>
                </a:solidFill>
              </a:rPr>
              <a:t>Dubbel gebruik, zoals parkeerterreinen</a:t>
            </a:r>
          </a:p>
          <a:p>
            <a:pPr marL="457200" indent="-457200"/>
            <a:endParaRPr lang="nl-NL" sz="3200" dirty="0">
              <a:solidFill>
                <a:prstClr val="black"/>
              </a:solidFill>
            </a:endParaRPr>
          </a:p>
          <a:p>
            <a:pPr marL="914400" lvl="2" indent="0">
              <a:buNone/>
            </a:pPr>
            <a:endParaRPr lang="nl-NL" dirty="0">
              <a:solidFill>
                <a:prstClr val="black"/>
              </a:solidFill>
            </a:endParaRPr>
          </a:p>
          <a:p>
            <a:pPr marL="0" indent="0">
              <a:buNone/>
            </a:pPr>
            <a:endParaRPr lang="nl-NL" sz="2800" dirty="0">
              <a:solidFill>
                <a:prstClr val="black"/>
              </a:solidFill>
            </a:endParaRPr>
          </a:p>
          <a:p>
            <a:pPr marL="457200" lvl="1" indent="0">
              <a:buNone/>
            </a:pPr>
            <a:endParaRPr lang="nl-NL" sz="2800" dirty="0"/>
          </a:p>
        </p:txBody>
      </p:sp>
      <p:sp>
        <p:nvSpPr>
          <p:cNvPr id="11" name="Tekstvak 10"/>
          <p:cNvSpPr txBox="1"/>
          <p:nvPr/>
        </p:nvSpPr>
        <p:spPr>
          <a:xfrm>
            <a:off x="5603551" y="6494804"/>
            <a:ext cx="1616400" cy="246221"/>
          </a:xfrm>
          <a:prstGeom prst="rect">
            <a:avLst/>
          </a:prstGeom>
          <a:noFill/>
        </p:spPr>
        <p:txBody>
          <a:bodyPr wrap="square" rtlCol="0">
            <a:spAutoFit/>
          </a:bodyPr>
          <a:lstStyle/>
          <a:p>
            <a:r>
              <a:rPr lang="nl-NL" sz="1000" dirty="0">
                <a:solidFill>
                  <a:schemeClr val="bg1"/>
                </a:solidFill>
              </a:rPr>
              <a:t>Foto door Marcel J. de Jong </a:t>
            </a:r>
          </a:p>
        </p:txBody>
      </p:sp>
      <p:pic>
        <p:nvPicPr>
          <p:cNvPr id="2" name="Afbeelding 1"/>
          <p:cNvPicPr>
            <a:picLocks noChangeAspect="1"/>
          </p:cNvPicPr>
          <p:nvPr/>
        </p:nvPicPr>
        <p:blipFill>
          <a:blip r:embed="rId4"/>
          <a:stretch>
            <a:fillRect/>
          </a:stretch>
        </p:blipFill>
        <p:spPr>
          <a:xfrm>
            <a:off x="1143718" y="4345612"/>
            <a:ext cx="4982761" cy="2039575"/>
          </a:xfrm>
          <a:prstGeom prst="rect">
            <a:avLst/>
          </a:prstGeom>
        </p:spPr>
      </p:pic>
    </p:spTree>
    <p:extLst>
      <p:ext uri="{BB962C8B-B14F-4D97-AF65-F5344CB8AC3E}">
        <p14:creationId xmlns:p14="http://schemas.microsoft.com/office/powerpoint/2010/main" val="2440035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4359" y="903938"/>
            <a:ext cx="11414680" cy="1325563"/>
          </a:xfrm>
        </p:spPr>
        <p:txBody>
          <a:bodyPr>
            <a:normAutofit/>
          </a:bodyPr>
          <a:lstStyle/>
          <a:p>
            <a:r>
              <a:rPr lang="nl-NL" dirty="0">
                <a:solidFill>
                  <a:srgbClr val="0070C0"/>
                </a:solidFill>
                <a:latin typeface="Tahoma" panose="020B0604030504040204" pitchFamily="34" charset="0"/>
                <a:ea typeface="Tahoma" panose="020B0604030504040204" pitchFamily="34" charset="0"/>
                <a:cs typeface="Tahoma" panose="020B0604030504040204" pitchFamily="34" charset="0"/>
              </a:rPr>
              <a:t>3x lokaal</a:t>
            </a:r>
          </a:p>
        </p:txBody>
      </p:sp>
      <p:sp>
        <p:nvSpPr>
          <p:cNvPr id="3" name="Tijdelijke aanduiding voor inhoud 2"/>
          <p:cNvSpPr>
            <a:spLocks noGrp="1"/>
          </p:cNvSpPr>
          <p:nvPr>
            <p:ph idx="1"/>
          </p:nvPr>
        </p:nvSpPr>
        <p:spPr>
          <a:xfrm>
            <a:off x="594359" y="2297366"/>
            <a:ext cx="11597641" cy="3903410"/>
          </a:xfrm>
        </p:spPr>
        <p:txBody>
          <a:bodyPr>
            <a:noAutofit/>
          </a:bodyPr>
          <a:lstStyle/>
          <a:p>
            <a:pPr marL="514350" indent="-514350">
              <a:buFont typeface="+mj-lt"/>
              <a:buAutoNum type="arabicPeriod"/>
            </a:pPr>
            <a:r>
              <a:rPr lang="nl-NL" sz="3200" b="1" dirty="0">
                <a:solidFill>
                  <a:prstClr val="black"/>
                </a:solidFill>
              </a:rPr>
              <a:t>Lokaal opwekken: </a:t>
            </a:r>
            <a:r>
              <a:rPr lang="nl-NL" sz="3200" dirty="0">
                <a:solidFill>
                  <a:prstClr val="black"/>
                </a:solidFill>
              </a:rPr>
              <a:t>eigen parken in Assen.</a:t>
            </a:r>
          </a:p>
          <a:p>
            <a:pPr marL="514350" indent="-514350">
              <a:buFont typeface="+mj-lt"/>
              <a:buAutoNum type="arabicPeriod"/>
            </a:pPr>
            <a:endParaRPr lang="nl-NL" sz="1000" dirty="0">
              <a:solidFill>
                <a:prstClr val="black"/>
              </a:solidFill>
            </a:endParaRPr>
          </a:p>
          <a:p>
            <a:pPr marL="514350" indent="-514350">
              <a:buFont typeface="+mj-lt"/>
              <a:buAutoNum type="arabicPeriod"/>
            </a:pPr>
            <a:r>
              <a:rPr lang="nl-NL" sz="3200" b="1" dirty="0">
                <a:solidFill>
                  <a:prstClr val="black"/>
                </a:solidFill>
              </a:rPr>
              <a:t>Lokaal gebruiken: </a:t>
            </a:r>
            <a:r>
              <a:rPr lang="nl-NL" sz="3200" dirty="0">
                <a:solidFill>
                  <a:prstClr val="black"/>
                </a:solidFill>
              </a:rPr>
              <a:t>stroom afnemen (bewonerscollectief, coöperatie, etc.).</a:t>
            </a:r>
          </a:p>
          <a:p>
            <a:pPr marL="514350" indent="-514350">
              <a:buFont typeface="+mj-lt"/>
              <a:buAutoNum type="arabicPeriod"/>
            </a:pPr>
            <a:endParaRPr lang="nl-NL" sz="1000" dirty="0">
              <a:solidFill>
                <a:prstClr val="black"/>
              </a:solidFill>
            </a:endParaRPr>
          </a:p>
          <a:p>
            <a:pPr marL="514350" indent="-514350">
              <a:buFont typeface="+mj-lt"/>
              <a:buAutoNum type="arabicPeriod"/>
            </a:pPr>
            <a:r>
              <a:rPr lang="nl-NL" sz="3200" b="1" dirty="0">
                <a:solidFill>
                  <a:prstClr val="black"/>
                </a:solidFill>
              </a:rPr>
              <a:t>Lokaal economisch en financieel voordeel: </a:t>
            </a:r>
            <a:r>
              <a:rPr lang="nl-NL" sz="3200" dirty="0">
                <a:solidFill>
                  <a:prstClr val="black"/>
                </a:solidFill>
              </a:rPr>
              <a:t>gebiedsfonds of profijtregeling, projectenregeling, lokale werknemers, via aandelen of obligatie (er kunnen risico's kleven aan financiële participatievormen).</a:t>
            </a:r>
          </a:p>
          <a:p>
            <a:pPr marL="914400" lvl="2" indent="0">
              <a:buNone/>
            </a:pPr>
            <a:endParaRPr lang="nl-NL" dirty="0">
              <a:solidFill>
                <a:prstClr val="black"/>
              </a:solidFill>
            </a:endParaRPr>
          </a:p>
          <a:p>
            <a:pPr marL="0" indent="0">
              <a:buNone/>
            </a:pPr>
            <a:endParaRPr lang="nl-NL" sz="2800" dirty="0">
              <a:solidFill>
                <a:prstClr val="black"/>
              </a:solidFill>
            </a:endParaRPr>
          </a:p>
          <a:p>
            <a:pPr marL="457200" lvl="1" indent="0">
              <a:buNone/>
            </a:pPr>
            <a:endParaRPr lang="nl-NL" sz="2800" dirty="0"/>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7567"/>
            <a:ext cx="12192001" cy="971505"/>
          </a:xfrm>
          <a:prstGeom prst="rect">
            <a:avLst/>
          </a:prstGeom>
        </p:spPr>
      </p:pic>
    </p:spTree>
    <p:extLst>
      <p:ext uri="{BB962C8B-B14F-4D97-AF65-F5344CB8AC3E}">
        <p14:creationId xmlns:p14="http://schemas.microsoft.com/office/powerpoint/2010/main" val="4002296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4359" y="905128"/>
            <a:ext cx="11414680" cy="1325563"/>
          </a:xfrm>
        </p:spPr>
        <p:txBody>
          <a:bodyPr>
            <a:normAutofit/>
          </a:bodyPr>
          <a:lstStyle/>
          <a:p>
            <a:r>
              <a:rPr lang="nl-NL" dirty="0">
                <a:solidFill>
                  <a:srgbClr val="0070C0"/>
                </a:solidFill>
                <a:latin typeface="Tahoma" panose="020B0604030504040204" pitchFamily="34" charset="0"/>
                <a:ea typeface="Tahoma" panose="020B0604030504040204" pitchFamily="34" charset="0"/>
                <a:cs typeface="Tahoma" panose="020B0604030504040204" pitchFamily="34" charset="0"/>
              </a:rPr>
              <a:t>Planparticipatie</a:t>
            </a:r>
          </a:p>
        </p:txBody>
      </p:sp>
      <p:sp>
        <p:nvSpPr>
          <p:cNvPr id="3" name="Tijdelijke aanduiding voor inhoud 2"/>
          <p:cNvSpPr>
            <a:spLocks noGrp="1"/>
          </p:cNvSpPr>
          <p:nvPr>
            <p:ph idx="1"/>
          </p:nvPr>
        </p:nvSpPr>
        <p:spPr>
          <a:xfrm>
            <a:off x="594359" y="2030666"/>
            <a:ext cx="11597641" cy="4560634"/>
          </a:xfrm>
        </p:spPr>
        <p:txBody>
          <a:bodyPr>
            <a:noAutofit/>
          </a:bodyPr>
          <a:lstStyle/>
          <a:p>
            <a:pPr marL="0" indent="0">
              <a:buNone/>
            </a:pPr>
            <a:r>
              <a:rPr lang="nl-NL" sz="3200" b="1" dirty="0">
                <a:solidFill>
                  <a:prstClr val="black"/>
                </a:solidFill>
              </a:rPr>
              <a:t>1ste verkennende participatieavond: </a:t>
            </a:r>
            <a:r>
              <a:rPr lang="nl-NL" dirty="0">
                <a:solidFill>
                  <a:prstClr val="black"/>
                </a:solidFill>
              </a:rPr>
              <a:t>ophalen wensen en adviezen omwonenden zonder concreet plan.</a:t>
            </a:r>
          </a:p>
          <a:p>
            <a:endParaRPr lang="nl-NL" sz="600" b="1" dirty="0">
              <a:solidFill>
                <a:prstClr val="black"/>
              </a:solidFill>
            </a:endParaRPr>
          </a:p>
          <a:p>
            <a:pPr marL="0" indent="0">
              <a:buNone/>
            </a:pPr>
            <a:r>
              <a:rPr lang="nl-NL" sz="3200" b="1" dirty="0">
                <a:solidFill>
                  <a:prstClr val="black"/>
                </a:solidFill>
              </a:rPr>
              <a:t>2de participatieavond : </a:t>
            </a:r>
            <a:r>
              <a:rPr lang="nl-NL" dirty="0">
                <a:solidFill>
                  <a:prstClr val="black"/>
                </a:solidFill>
              </a:rPr>
              <a:t>is voldaan aan de wensen en adviezen?</a:t>
            </a:r>
          </a:p>
          <a:p>
            <a:endParaRPr lang="nl-NL" sz="600" b="1" dirty="0">
              <a:solidFill>
                <a:prstClr val="black"/>
              </a:solidFill>
            </a:endParaRPr>
          </a:p>
          <a:p>
            <a:pPr marL="0" indent="0">
              <a:buNone/>
            </a:pPr>
            <a:r>
              <a:rPr lang="nl-NL" sz="3200" b="1" dirty="0">
                <a:solidFill>
                  <a:prstClr val="black"/>
                </a:solidFill>
              </a:rPr>
              <a:t>3de participatieavond: </a:t>
            </a:r>
            <a:r>
              <a:rPr lang="nl-NL" dirty="0">
                <a:solidFill>
                  <a:prstClr val="black"/>
                </a:solidFill>
              </a:rPr>
              <a:t>de stukken voor de omgevingsvergunning worden gepresenteerd aan omwonenden.</a:t>
            </a:r>
          </a:p>
          <a:p>
            <a:endParaRPr lang="nl-NL" sz="600" b="1" dirty="0">
              <a:solidFill>
                <a:prstClr val="black"/>
              </a:solidFill>
            </a:endParaRPr>
          </a:p>
          <a:p>
            <a:pPr marL="0" indent="0">
              <a:buNone/>
            </a:pPr>
            <a:r>
              <a:rPr lang="nl-NL" sz="3200" b="1" dirty="0">
                <a:solidFill>
                  <a:prstClr val="black"/>
                </a:solidFill>
              </a:rPr>
              <a:t>4de participatieavond: </a:t>
            </a:r>
            <a:r>
              <a:rPr lang="nl-NL" dirty="0">
                <a:solidFill>
                  <a:prstClr val="black"/>
                </a:solidFill>
              </a:rPr>
              <a:t>stand van zaken tijdens of na de procedure van de omgevingsvergunning over participatie, proces en uitvoering</a:t>
            </a:r>
          </a:p>
          <a:p>
            <a:pPr marL="0" indent="0">
              <a:buNone/>
            </a:pPr>
            <a:endParaRPr lang="nl-NL" sz="2800" dirty="0">
              <a:solidFill>
                <a:prstClr val="black"/>
              </a:solidFill>
            </a:endParaRPr>
          </a:p>
          <a:p>
            <a:pPr marL="457200" lvl="1" indent="0">
              <a:buNone/>
            </a:pPr>
            <a:endParaRPr lang="nl-NL" sz="2800" dirty="0"/>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7567"/>
            <a:ext cx="12192001" cy="971505"/>
          </a:xfrm>
          <a:prstGeom prst="rect">
            <a:avLst/>
          </a:prstGeom>
        </p:spPr>
      </p:pic>
    </p:spTree>
    <p:extLst>
      <p:ext uri="{BB962C8B-B14F-4D97-AF65-F5344CB8AC3E}">
        <p14:creationId xmlns:p14="http://schemas.microsoft.com/office/powerpoint/2010/main" val="2113759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6248" y="963759"/>
            <a:ext cx="11239499" cy="1325563"/>
          </a:xfrm>
        </p:spPr>
        <p:txBody>
          <a:bodyPr>
            <a:normAutofit/>
          </a:bodyPr>
          <a:lstStyle/>
          <a:p>
            <a:r>
              <a:rPr lang="nl-NL" dirty="0">
                <a:solidFill>
                  <a:srgbClr val="0070C0"/>
                </a:solidFill>
                <a:latin typeface="Tahoma" panose="020B0604030504040204" pitchFamily="34" charset="0"/>
                <a:ea typeface="Tahoma" panose="020B0604030504040204" pitchFamily="34" charset="0"/>
                <a:cs typeface="Tahoma" panose="020B0604030504040204" pitchFamily="34" charset="0"/>
              </a:rPr>
              <a:t>Lopende projecten</a:t>
            </a:r>
          </a:p>
        </p:txBody>
      </p:sp>
      <p:sp>
        <p:nvSpPr>
          <p:cNvPr id="5" name="Tijdelijke aanduiding voor inhoud 2"/>
          <p:cNvSpPr txBox="1">
            <a:spLocks/>
          </p:cNvSpPr>
          <p:nvPr/>
        </p:nvSpPr>
        <p:spPr>
          <a:xfrm>
            <a:off x="476249" y="2171065"/>
            <a:ext cx="7280912" cy="20961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Zonnepark/ energietuin Assen Zuid</a:t>
            </a:r>
          </a:p>
          <a:p>
            <a:r>
              <a:rPr lang="nl-NL" dirty="0"/>
              <a:t>Zonnepark De Lichtkiem</a:t>
            </a:r>
          </a:p>
          <a:p>
            <a:r>
              <a:rPr lang="nl-NL" dirty="0" err="1"/>
              <a:t>Zandwinplas</a:t>
            </a:r>
            <a:r>
              <a:rPr lang="nl-NL" dirty="0"/>
              <a:t> </a:t>
            </a:r>
            <a:r>
              <a:rPr lang="nl-NL" dirty="0" err="1"/>
              <a:t>Ubbena</a:t>
            </a:r>
            <a:endParaRPr lang="nl-NL" dirty="0"/>
          </a:p>
          <a:p>
            <a:endParaRPr lang="nl-NL" dirty="0"/>
          </a:p>
          <a:p>
            <a:endParaRPr lang="nl-NL" dirty="0"/>
          </a:p>
          <a:p>
            <a:endParaRPr lang="nl-NL" dirty="0"/>
          </a:p>
          <a:p>
            <a:endParaRPr lang="nl-NL" dirty="0"/>
          </a:p>
          <a:p>
            <a:endParaRPr lang="nl-NL" dirty="0"/>
          </a:p>
          <a:p>
            <a:pPr marL="0" indent="0">
              <a:buFont typeface="Arial" panose="020B0604020202020204" pitchFamily="34" charset="0"/>
              <a:buNone/>
            </a:pPr>
            <a:endParaRPr lang="nl-NL" dirty="0"/>
          </a:p>
          <a:p>
            <a:endParaRPr lang="nl-NL" dirty="0"/>
          </a:p>
          <a:p>
            <a:pPr marL="0" indent="0">
              <a:buFont typeface="Arial" panose="020B0604020202020204" pitchFamily="34" charset="0"/>
              <a:buNone/>
            </a:pPr>
            <a:endParaRPr lang="nl-NL" dirty="0"/>
          </a:p>
          <a:p>
            <a:pPr marL="0" indent="0">
              <a:buFont typeface="Arial" panose="020B0604020202020204" pitchFamily="34" charset="0"/>
              <a:buNone/>
            </a:pPr>
            <a:endParaRPr lang="nl-NL" dirty="0"/>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746"/>
            <a:ext cx="12192001" cy="971505"/>
          </a:xfrm>
          <a:prstGeom prst="rect">
            <a:avLst/>
          </a:prstGeom>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9075" y="3780371"/>
            <a:ext cx="4352925" cy="3077629"/>
          </a:xfrm>
          <a:prstGeom prst="rect">
            <a:avLst/>
          </a:prstGeom>
        </p:spPr>
      </p:pic>
      <p:pic>
        <p:nvPicPr>
          <p:cNvPr id="6" name="Afbeelding 5"/>
          <p:cNvPicPr>
            <a:picLocks noChangeAspect="1"/>
          </p:cNvPicPr>
          <p:nvPr/>
        </p:nvPicPr>
        <p:blipFill rotWithShape="1">
          <a:blip r:embed="rId5">
            <a:extLst>
              <a:ext uri="{28A0092B-C50C-407E-A947-70E740481C1C}">
                <a14:useLocalDpi xmlns:a14="http://schemas.microsoft.com/office/drawing/2010/main" val="0"/>
              </a:ext>
            </a:extLst>
          </a:blip>
          <a:srcRect l="1888" t="676" r="13122" b="1315"/>
          <a:stretch/>
        </p:blipFill>
        <p:spPr>
          <a:xfrm>
            <a:off x="7839075" y="963759"/>
            <a:ext cx="4343400" cy="2816612"/>
          </a:xfrm>
          <a:prstGeom prst="rect">
            <a:avLst/>
          </a:prstGeom>
        </p:spPr>
      </p:pic>
      <p:pic>
        <p:nvPicPr>
          <p:cNvPr id="9" name="Afbeelding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1714" y="4543796"/>
            <a:ext cx="3707361" cy="2314204"/>
          </a:xfrm>
          <a:prstGeom prst="rect">
            <a:avLst/>
          </a:prstGeom>
        </p:spPr>
      </p:pic>
      <p:pic>
        <p:nvPicPr>
          <p:cNvPr id="3" name="Afbeelding 2"/>
          <p:cNvPicPr>
            <a:picLocks noChangeAspect="1"/>
          </p:cNvPicPr>
          <p:nvPr/>
        </p:nvPicPr>
        <p:blipFill>
          <a:blip r:embed="rId7"/>
          <a:stretch>
            <a:fillRect/>
          </a:stretch>
        </p:blipFill>
        <p:spPr>
          <a:xfrm>
            <a:off x="307695" y="4978459"/>
            <a:ext cx="3529890" cy="1444877"/>
          </a:xfrm>
          <a:prstGeom prst="rect">
            <a:avLst/>
          </a:prstGeom>
        </p:spPr>
      </p:pic>
    </p:spTree>
    <p:extLst>
      <p:ext uri="{BB962C8B-B14F-4D97-AF65-F5344CB8AC3E}">
        <p14:creationId xmlns:p14="http://schemas.microsoft.com/office/powerpoint/2010/main" val="33540327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00E1F681-4CA1-43D1-9F43-88AF42FF29E2}"/>
              </a:ext>
            </a:extLst>
          </p:cNvPr>
          <p:cNvSpPr>
            <a:spLocks noGrp="1"/>
          </p:cNvSpPr>
          <p:nvPr>
            <p:ph sz="half" idx="2"/>
          </p:nvPr>
        </p:nvSpPr>
        <p:spPr>
          <a:xfrm>
            <a:off x="282965" y="2032436"/>
            <a:ext cx="11521108" cy="4299892"/>
          </a:xfrm>
        </p:spPr>
        <p:txBody>
          <a:bodyPr vert="horz" lIns="0" tIns="45720" rIns="0" bIns="45720" rtlCol="0" anchor="t">
            <a:normAutofit fontScale="47500" lnSpcReduction="20000"/>
          </a:bodyPr>
          <a:lstStyle/>
          <a:p>
            <a:pPr marL="0" indent="0">
              <a:buNone/>
            </a:pPr>
            <a:endParaRPr lang="nl-NL" sz="7200" b="1" dirty="0"/>
          </a:p>
          <a:p>
            <a:pPr marL="0" indent="0">
              <a:buNone/>
            </a:pPr>
            <a:endParaRPr lang="nl-NL" sz="5600" b="1" dirty="0"/>
          </a:p>
          <a:p>
            <a:br>
              <a:rPr lang="nl-NL" dirty="0"/>
            </a:br>
            <a:br>
              <a:rPr lang="nl-NL" dirty="0"/>
            </a:br>
            <a:br>
              <a:rPr lang="nl-NL" dirty="0"/>
            </a:br>
            <a:br>
              <a:rPr lang="nl-NL" dirty="0"/>
            </a:br>
            <a:endParaRPr lang="nl-NL" dirty="0"/>
          </a:p>
          <a:p>
            <a:endParaRPr lang="nl-NL" dirty="0"/>
          </a:p>
          <a:p>
            <a:endParaRPr lang="nl-NL" dirty="0"/>
          </a:p>
          <a:p>
            <a:endParaRPr lang="nl-NL" dirty="0"/>
          </a:p>
          <a:p>
            <a:endParaRPr lang="nl-NL" dirty="0"/>
          </a:p>
          <a:p>
            <a:endParaRPr lang="nl-NL" dirty="0"/>
          </a:p>
          <a:p>
            <a:br>
              <a:rPr lang="nl-NL" dirty="0">
                <a:solidFill>
                  <a:schemeClr val="tx1"/>
                </a:solidFill>
              </a:rPr>
            </a:br>
            <a:endParaRPr lang="nl-NL" dirty="0">
              <a:solidFill>
                <a:schemeClr val="tx1"/>
              </a:solidFill>
            </a:endParaRPr>
          </a:p>
          <a:p>
            <a:pPr algn="ctr"/>
            <a:r>
              <a:rPr lang="nl-NL" dirty="0">
                <a:solidFill>
                  <a:schemeClr val="tx1"/>
                </a:solidFill>
              </a:rPr>
              <a:t> </a:t>
            </a:r>
          </a:p>
          <a:p>
            <a:r>
              <a:rPr lang="nl-NL" dirty="0"/>
              <a:t> </a:t>
            </a:r>
          </a:p>
        </p:txBody>
      </p:sp>
      <p:pic>
        <p:nvPicPr>
          <p:cNvPr id="5" name="Tijdelijke aanduiding voor inhoud 4">
            <a:extLst>
              <a:ext uri="{FF2B5EF4-FFF2-40B4-BE49-F238E27FC236}">
                <a16:creationId xmlns:a16="http://schemas.microsoft.com/office/drawing/2014/main" id="{A08FAF77-2662-4670-A891-BA26EF55CE8C}"/>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97280" y="525672"/>
            <a:ext cx="2817886" cy="1080000"/>
          </a:xfrm>
          <a:prstGeom prst="rect">
            <a:avLst/>
          </a:prstGeom>
        </p:spPr>
      </p:pic>
      <p:sp>
        <p:nvSpPr>
          <p:cNvPr id="6" name="Titel 1">
            <a:extLst>
              <a:ext uri="{FF2B5EF4-FFF2-40B4-BE49-F238E27FC236}">
                <a16:creationId xmlns:a16="http://schemas.microsoft.com/office/drawing/2014/main" id="{54B4DF7A-0BBD-4705-B66B-08A7B3EF532D}"/>
              </a:ext>
            </a:extLst>
          </p:cNvPr>
          <p:cNvSpPr>
            <a:spLocks noGrp="1"/>
          </p:cNvSpPr>
          <p:nvPr>
            <p:ph type="title"/>
          </p:nvPr>
        </p:nvSpPr>
        <p:spPr>
          <a:xfrm>
            <a:off x="1097280" y="883920"/>
            <a:ext cx="10441576" cy="3057015"/>
          </a:xfrm>
        </p:spPr>
        <p:txBody>
          <a:bodyPr>
            <a:normAutofit/>
          </a:bodyPr>
          <a:lstStyle/>
          <a:p>
            <a:r>
              <a:rPr lang="nl-NL" b="1" dirty="0"/>
              <a:t>					</a:t>
            </a:r>
            <a:r>
              <a:rPr lang="nl-NL" sz="7300" b="1" dirty="0">
                <a:solidFill>
                  <a:schemeClr val="tx1"/>
                </a:solidFill>
              </a:rPr>
              <a:t>Tom Verloop</a:t>
            </a:r>
            <a:endParaRPr lang="nl-NL" b="1" dirty="0">
              <a:solidFill>
                <a:schemeClr val="tx1"/>
              </a:solidFill>
            </a:endParaRPr>
          </a:p>
        </p:txBody>
      </p:sp>
      <p:sp>
        <p:nvSpPr>
          <p:cNvPr id="7" name="Tekstvak 6">
            <a:extLst>
              <a:ext uri="{FF2B5EF4-FFF2-40B4-BE49-F238E27FC236}">
                <a16:creationId xmlns:a16="http://schemas.microsoft.com/office/drawing/2014/main" id="{411B4B13-45FD-4C09-B7A8-CB03C3A63B31}"/>
              </a:ext>
            </a:extLst>
          </p:cNvPr>
          <p:cNvSpPr txBox="1"/>
          <p:nvPr/>
        </p:nvSpPr>
        <p:spPr>
          <a:xfrm>
            <a:off x="-204731" y="2192970"/>
            <a:ext cx="10198737" cy="923330"/>
          </a:xfrm>
          <a:prstGeom prst="rect">
            <a:avLst/>
          </a:prstGeom>
          <a:noFill/>
        </p:spPr>
        <p:txBody>
          <a:bodyPr wrap="square" lIns="91440" tIns="45720" rIns="91440" bIns="45720" rtlCol="0" anchor="t">
            <a:spAutoFit/>
          </a:bodyPr>
          <a:lstStyle/>
          <a:p>
            <a:pPr algn="ctr"/>
            <a:br>
              <a:rPr lang="nl-NL" dirty="0"/>
            </a:br>
            <a:endParaRPr lang="nl-NL" dirty="0"/>
          </a:p>
          <a:p>
            <a:pPr algn="ctr"/>
            <a:endParaRPr lang="nl-NL" dirty="0"/>
          </a:p>
        </p:txBody>
      </p:sp>
      <p:pic>
        <p:nvPicPr>
          <p:cNvPr id="16" name="Afbeelding 15" descr="Afbeelding met kaart&#10;&#10;Automatisch gegenereerde beschrijving">
            <a:extLst>
              <a:ext uri="{FF2B5EF4-FFF2-40B4-BE49-F238E27FC236}">
                <a16:creationId xmlns:a16="http://schemas.microsoft.com/office/drawing/2014/main" id="{206A1E32-E3B6-41A2-9DDD-DE926FA6F4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547" y="4395828"/>
            <a:ext cx="12192000" cy="2566737"/>
          </a:xfrm>
          <a:prstGeom prst="rect">
            <a:avLst/>
          </a:prstGeom>
        </p:spPr>
      </p:pic>
    </p:spTree>
    <p:extLst>
      <p:ext uri="{BB962C8B-B14F-4D97-AF65-F5344CB8AC3E}">
        <p14:creationId xmlns:p14="http://schemas.microsoft.com/office/powerpoint/2010/main" val="80311725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2502F643A27044BB1F5DC095A59F67" ma:contentTypeVersion="13" ma:contentTypeDescription="Een nieuw document maken." ma:contentTypeScope="" ma:versionID="84352176fdeebd754386c9ba757e4de3">
  <xsd:schema xmlns:xsd="http://www.w3.org/2001/XMLSchema" xmlns:xs="http://www.w3.org/2001/XMLSchema" xmlns:p="http://schemas.microsoft.com/office/2006/metadata/properties" xmlns:ns3="c264e2ec-cf0a-41df-9e0c-ff0cb9d2b0ba" xmlns:ns4="b7810a73-5141-4590-8bc1-ea6bf42babd9" targetNamespace="http://schemas.microsoft.com/office/2006/metadata/properties" ma:root="true" ma:fieldsID="754108a3bf0b54be0be92268cfb6d938" ns3:_="" ns4:_="">
    <xsd:import namespace="c264e2ec-cf0a-41df-9e0c-ff0cb9d2b0ba"/>
    <xsd:import namespace="b7810a73-5141-4590-8bc1-ea6bf42babd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64e2ec-cf0a-41df-9e0c-ff0cb9d2b0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810a73-5141-4590-8bc1-ea6bf42babd9"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SharingHintHash" ma:index="17"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7D8C66-7904-4A95-8D93-6BB02A959D77}">
  <ds:schemaRefs>
    <ds:schemaRef ds:uri="http://schemas.microsoft.com/sharepoint/v3/contenttype/forms"/>
  </ds:schemaRefs>
</ds:datastoreItem>
</file>

<file path=customXml/itemProps2.xml><?xml version="1.0" encoding="utf-8"?>
<ds:datastoreItem xmlns:ds="http://schemas.openxmlformats.org/officeDocument/2006/customXml" ds:itemID="{6381AA93-3E1D-4F21-AABF-330E2ADE393E}">
  <ds:schemaRefs>
    <ds:schemaRef ds:uri="http://purl.org/dc/elements/1.1/"/>
    <ds:schemaRef ds:uri="c264e2ec-cf0a-41df-9e0c-ff0cb9d2b0ba"/>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 ds:uri="http://www.w3.org/XML/1998/namespace"/>
    <ds:schemaRef ds:uri="http://schemas.microsoft.com/office/infopath/2007/PartnerControls"/>
    <ds:schemaRef ds:uri="b7810a73-5141-4590-8bc1-ea6bf42babd9"/>
  </ds:schemaRefs>
</ds:datastoreItem>
</file>

<file path=customXml/itemProps3.xml><?xml version="1.0" encoding="utf-8"?>
<ds:datastoreItem xmlns:ds="http://schemas.openxmlformats.org/officeDocument/2006/customXml" ds:itemID="{9B548961-AD2C-4FCB-BB09-08B0A47D62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64e2ec-cf0a-41df-9e0c-ff0cb9d2b0ba"/>
    <ds:schemaRef ds:uri="b7810a73-5141-4590-8bc1-ea6bf42bab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18585</TotalTime>
  <Words>1320</Words>
  <Application>Microsoft Office PowerPoint</Application>
  <PresentationFormat>Breedbeeld</PresentationFormat>
  <Paragraphs>292</Paragraphs>
  <Slides>21</Slides>
  <Notes>8</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21</vt:i4>
      </vt:variant>
    </vt:vector>
  </HeadingPairs>
  <TitlesOfParts>
    <vt:vector size="30" baseType="lpstr">
      <vt:lpstr>Arial</vt:lpstr>
      <vt:lpstr>Calibri</vt:lpstr>
      <vt:lpstr>Calibri Light</vt:lpstr>
      <vt:lpstr>Symbol</vt:lpstr>
      <vt:lpstr>Tahoma</vt:lpstr>
      <vt:lpstr>Verdana</vt:lpstr>
      <vt:lpstr>Wingdings</vt:lpstr>
      <vt:lpstr>Kantoorthema</vt:lpstr>
      <vt:lpstr>1_Kantoorthema</vt:lpstr>
      <vt:lpstr>    Tamara Beens</vt:lpstr>
      <vt:lpstr>PowerPoint-presentatie</vt:lpstr>
      <vt:lpstr>PowerPoint-presentatie</vt:lpstr>
      <vt:lpstr>Werkgroep</vt:lpstr>
      <vt:lpstr>PowerPoint-presentatie</vt:lpstr>
      <vt:lpstr>3x lokaal</vt:lpstr>
      <vt:lpstr>Planparticipatie</vt:lpstr>
      <vt:lpstr>Lopende projecten</vt:lpstr>
      <vt:lpstr>     Tom Verloop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Anette Oosterhoff</dc:creator>
  <cp:lastModifiedBy>Miriam Winkel</cp:lastModifiedBy>
  <cp:revision>141</cp:revision>
  <cp:lastPrinted>2019-12-06T12:56:23Z</cp:lastPrinted>
  <dcterms:created xsi:type="dcterms:W3CDTF">2017-03-21T23:03:40Z</dcterms:created>
  <dcterms:modified xsi:type="dcterms:W3CDTF">2020-11-12T16:09:20Z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0x010100BE2502F643A27044BB1F5DC095A59F67</vt:lpwstr>
  </property>
</Properties>
</file>