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5"/>
  </p:notesMasterIdLst>
  <p:sldIdLst>
    <p:sldId id="340" r:id="rId5"/>
    <p:sldId id="259" r:id="rId6"/>
    <p:sldId id="261" r:id="rId7"/>
    <p:sldId id="260" r:id="rId8"/>
    <p:sldId id="274" r:id="rId9"/>
    <p:sldId id="265" r:id="rId10"/>
    <p:sldId id="276" r:id="rId11"/>
    <p:sldId id="275" r:id="rId12"/>
    <p:sldId id="262" r:id="rId13"/>
    <p:sldId id="256" r:id="rId14"/>
  </p:sldIdLst>
  <p:sldSz cx="9144000" cy="6858000" type="screen4x3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8117D"/>
    <a:srgbClr val="2A5493"/>
    <a:srgbClr val="4EA63C"/>
    <a:srgbClr val="7493A4"/>
    <a:srgbClr val="2E3B42"/>
    <a:srgbClr val="000000"/>
    <a:srgbClr val="B50E20"/>
    <a:srgbClr val="559B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96CFD0C-C185-4B20-B7E5-75E9A00898CD}" v="1" dt="2020-11-11T08:05:15.764"/>
    <p1510:client id="{D866359C-9E18-6D4B-91FE-7A1E5E8366CC}" v="1" dt="2020-11-10T15:09:05.58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18" autoAdjust="0"/>
    <p:restoredTop sz="93605" autoAdjust="0"/>
  </p:normalViewPr>
  <p:slideViewPr>
    <p:cSldViewPr snapToGrid="0" snapToObjects="1">
      <p:cViewPr varScale="1">
        <p:scale>
          <a:sx n="86" d="100"/>
          <a:sy n="86" d="100"/>
        </p:scale>
        <p:origin x="78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AB869A-0F89-7048-A056-0B6F7BC516C8}" type="datetimeFigureOut">
              <a:rPr lang="nl-NL" smtClean="0"/>
              <a:t>12-11-2020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0855C5-A019-DC48-92F1-2DCD7C75934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82557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Symbol" panose="05050102010706020507" pitchFamily="18" charset="2"/>
              <a:buNone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C00466-BD54-483C-BAC0-4CEDAD725B4E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970941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Titelstijl van model bewerken</a:t>
            </a:r>
            <a:endParaRPr lang="nl-NL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Klik om de 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6FB35-1077-6B41-B991-0BE7BE5BC7F7}" type="datetimeFigureOut">
              <a:rPr lang="nl-NL" smtClean="0"/>
              <a:pPr/>
              <a:t>12-11-2020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510FC-4D9A-164D-838D-A6ACB20DF64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 spd="med" advClick="0" advTm="4000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Klik om de tekststijl van het model te bewerken</a:t>
            </a:r>
          </a:p>
          <a:p>
            <a:pPr lvl="1"/>
            <a:r>
              <a:rPr lang="en-US"/>
              <a:t>Tweede niveau</a:t>
            </a:r>
          </a:p>
          <a:p>
            <a:pPr lvl="2"/>
            <a:r>
              <a:rPr lang="en-US"/>
              <a:t>Derde niveau</a:t>
            </a:r>
          </a:p>
          <a:p>
            <a:pPr lvl="3"/>
            <a:r>
              <a:rPr lang="en-US"/>
              <a:t>Vierde niveau</a:t>
            </a:r>
          </a:p>
          <a:p>
            <a:pPr lvl="4"/>
            <a:r>
              <a:rPr lang="en-US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6FB35-1077-6B41-B991-0BE7BE5BC7F7}" type="datetimeFigureOut">
              <a:rPr lang="nl-NL" smtClean="0"/>
              <a:pPr/>
              <a:t>12-11-2020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510FC-4D9A-164D-838D-A6ACB20DF64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 spd="med" advClick="0" advTm="4000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Klik om de tekststijl van het model te bewerken</a:t>
            </a:r>
          </a:p>
          <a:p>
            <a:pPr lvl="1"/>
            <a:r>
              <a:rPr lang="en-US"/>
              <a:t>Tweede niveau</a:t>
            </a:r>
          </a:p>
          <a:p>
            <a:pPr lvl="2"/>
            <a:r>
              <a:rPr lang="en-US"/>
              <a:t>Derde niveau</a:t>
            </a:r>
          </a:p>
          <a:p>
            <a:pPr lvl="3"/>
            <a:r>
              <a:rPr lang="en-US"/>
              <a:t>Vierde niveau</a:t>
            </a:r>
          </a:p>
          <a:p>
            <a:pPr lvl="4"/>
            <a:r>
              <a:rPr lang="en-US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6FB35-1077-6B41-B991-0BE7BE5BC7F7}" type="datetimeFigureOut">
              <a:rPr lang="nl-NL" smtClean="0"/>
              <a:pPr/>
              <a:t>12-11-2020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510FC-4D9A-164D-838D-A6ACB20DF64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 spd="med" advClick="0" advTm="4000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Klik om de tekststijl van het model te bewerken</a:t>
            </a:r>
          </a:p>
          <a:p>
            <a:pPr lvl="1"/>
            <a:r>
              <a:rPr lang="en-US"/>
              <a:t>Tweede niveau</a:t>
            </a:r>
          </a:p>
          <a:p>
            <a:pPr lvl="2"/>
            <a:r>
              <a:rPr lang="en-US"/>
              <a:t>Derde niveau</a:t>
            </a:r>
          </a:p>
          <a:p>
            <a:pPr lvl="3"/>
            <a:r>
              <a:rPr lang="en-US"/>
              <a:t>Vierde niveau</a:t>
            </a:r>
          </a:p>
          <a:p>
            <a:pPr lvl="4"/>
            <a:r>
              <a:rPr lang="en-US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6FB35-1077-6B41-B991-0BE7BE5BC7F7}" type="datetimeFigureOut">
              <a:rPr lang="nl-NL" smtClean="0"/>
              <a:pPr/>
              <a:t>12-11-2020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510FC-4D9A-164D-838D-A6ACB20DF64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 spd="med" advClick="0" advTm="4000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Klik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6FB35-1077-6B41-B991-0BE7BE5BC7F7}" type="datetimeFigureOut">
              <a:rPr lang="nl-NL" smtClean="0"/>
              <a:pPr/>
              <a:t>12-11-2020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510FC-4D9A-164D-838D-A6ACB20DF64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 spd="med" advClick="0" advTm="4000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Klik om de tekststijl van het model te bewerken</a:t>
            </a:r>
          </a:p>
          <a:p>
            <a:pPr lvl="1"/>
            <a:r>
              <a:rPr lang="en-US"/>
              <a:t>Tweede niveau</a:t>
            </a:r>
          </a:p>
          <a:p>
            <a:pPr lvl="2"/>
            <a:r>
              <a:rPr lang="en-US"/>
              <a:t>Derde niveau</a:t>
            </a:r>
          </a:p>
          <a:p>
            <a:pPr lvl="3"/>
            <a:r>
              <a:rPr lang="en-US"/>
              <a:t>Vierde niveau</a:t>
            </a:r>
          </a:p>
          <a:p>
            <a:pPr lvl="4"/>
            <a:r>
              <a:rPr lang="en-US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Klik om de tekststijl van het model te bewerken</a:t>
            </a:r>
          </a:p>
          <a:p>
            <a:pPr lvl="1"/>
            <a:r>
              <a:rPr lang="en-US"/>
              <a:t>Tweede niveau</a:t>
            </a:r>
          </a:p>
          <a:p>
            <a:pPr lvl="2"/>
            <a:r>
              <a:rPr lang="en-US"/>
              <a:t>Derde niveau</a:t>
            </a:r>
          </a:p>
          <a:p>
            <a:pPr lvl="3"/>
            <a:r>
              <a:rPr lang="en-US"/>
              <a:t>Vierde niveau</a:t>
            </a:r>
          </a:p>
          <a:p>
            <a:pPr lvl="4"/>
            <a:r>
              <a:rPr lang="en-US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6FB35-1077-6B41-B991-0BE7BE5BC7F7}" type="datetimeFigureOut">
              <a:rPr lang="nl-NL" smtClean="0"/>
              <a:pPr/>
              <a:t>12-11-2020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510FC-4D9A-164D-838D-A6ACB20DF64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 spd="med" advClick="0" advTm="4000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Klik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Klik om de tekststijl van het model te bewerken</a:t>
            </a:r>
          </a:p>
          <a:p>
            <a:pPr lvl="1"/>
            <a:r>
              <a:rPr lang="en-US"/>
              <a:t>Tweede niveau</a:t>
            </a:r>
          </a:p>
          <a:p>
            <a:pPr lvl="2"/>
            <a:r>
              <a:rPr lang="en-US"/>
              <a:t>Derde niveau</a:t>
            </a:r>
          </a:p>
          <a:p>
            <a:pPr lvl="3"/>
            <a:r>
              <a:rPr lang="en-US"/>
              <a:t>Vierde niveau</a:t>
            </a:r>
          </a:p>
          <a:p>
            <a:pPr lvl="4"/>
            <a:r>
              <a:rPr lang="en-US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Klik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Klik om de tekststijl van het model te bewerken</a:t>
            </a:r>
          </a:p>
          <a:p>
            <a:pPr lvl="1"/>
            <a:r>
              <a:rPr lang="en-US"/>
              <a:t>Tweede niveau</a:t>
            </a:r>
          </a:p>
          <a:p>
            <a:pPr lvl="2"/>
            <a:r>
              <a:rPr lang="en-US"/>
              <a:t>Derde niveau</a:t>
            </a:r>
          </a:p>
          <a:p>
            <a:pPr lvl="3"/>
            <a:r>
              <a:rPr lang="en-US"/>
              <a:t>Vierde niveau</a:t>
            </a:r>
          </a:p>
          <a:p>
            <a:pPr lvl="4"/>
            <a:r>
              <a:rPr lang="en-US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6FB35-1077-6B41-B991-0BE7BE5BC7F7}" type="datetimeFigureOut">
              <a:rPr lang="nl-NL" smtClean="0"/>
              <a:pPr/>
              <a:t>12-11-2020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510FC-4D9A-164D-838D-A6ACB20DF64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 spd="med" advClick="0" advTm="4000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Titelstijl van model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6FB35-1077-6B41-B991-0BE7BE5BC7F7}" type="datetimeFigureOut">
              <a:rPr lang="nl-NL" smtClean="0"/>
              <a:pPr/>
              <a:t>12-11-2020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510FC-4D9A-164D-838D-A6ACB20DF64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 spd="med" advClick="0" advTm="4000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6FB35-1077-6B41-B991-0BE7BE5BC7F7}" type="datetimeFigureOut">
              <a:rPr lang="nl-NL" smtClean="0"/>
              <a:pPr/>
              <a:t>12-11-2020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510FC-4D9A-164D-838D-A6ACB20DF64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 spd="med" advClick="0" advTm="4000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Klik om de tekststijl van het model te bewerken</a:t>
            </a:r>
          </a:p>
          <a:p>
            <a:pPr lvl="1"/>
            <a:r>
              <a:rPr lang="en-US"/>
              <a:t>Tweede niveau</a:t>
            </a:r>
          </a:p>
          <a:p>
            <a:pPr lvl="2"/>
            <a:r>
              <a:rPr lang="en-US"/>
              <a:t>Derde niveau</a:t>
            </a:r>
          </a:p>
          <a:p>
            <a:pPr lvl="3"/>
            <a:r>
              <a:rPr lang="en-US"/>
              <a:t>Vierde niveau</a:t>
            </a:r>
          </a:p>
          <a:p>
            <a:pPr lvl="4"/>
            <a:r>
              <a:rPr lang="en-US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6FB35-1077-6B41-B991-0BE7BE5BC7F7}" type="datetimeFigureOut">
              <a:rPr lang="nl-NL" smtClean="0"/>
              <a:pPr/>
              <a:t>12-11-2020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510FC-4D9A-164D-838D-A6ACB20DF64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 spd="med" advClick="0" advTm="4000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Titelstijl van model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6FB35-1077-6B41-B991-0BE7BE5BC7F7}" type="datetimeFigureOut">
              <a:rPr lang="nl-NL" smtClean="0"/>
              <a:pPr/>
              <a:t>12-11-2020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510FC-4D9A-164D-838D-A6ACB20DF64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 spd="med" advClick="0" advTm="4000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Klik om de tekststijl van het model te bewerken</a:t>
            </a:r>
          </a:p>
          <a:p>
            <a:pPr lvl="1"/>
            <a:r>
              <a:rPr lang="en-US"/>
              <a:t>Tweede niveau</a:t>
            </a:r>
          </a:p>
          <a:p>
            <a:pPr lvl="2"/>
            <a:r>
              <a:rPr lang="en-US"/>
              <a:t>Derde niveau</a:t>
            </a:r>
          </a:p>
          <a:p>
            <a:pPr lvl="3"/>
            <a:r>
              <a:rPr lang="en-US"/>
              <a:t>Vierde niveau</a:t>
            </a:r>
          </a:p>
          <a:p>
            <a:pPr lvl="4"/>
            <a:r>
              <a:rPr lang="en-US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36FB35-1077-6B41-B991-0BE7BE5BC7F7}" type="datetimeFigureOut">
              <a:rPr lang="nl-NL" smtClean="0"/>
              <a:pPr/>
              <a:t>12-11-2020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B510FC-4D9A-164D-838D-A6ACB20DF64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 advClick="0" advTm="4000">
    <p:fade/>
  </p:transition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00E1F681-4CA1-43D1-9F43-88AF42FF29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12224" y="2381577"/>
            <a:ext cx="8640831" cy="3224919"/>
          </a:xfrm>
        </p:spPr>
        <p:txBody>
          <a:bodyPr vert="horz" lIns="0" tIns="34290" rIns="0" bIns="34290" rtlCol="0" anchor="t">
            <a:normAutofit fontScale="40000" lnSpcReduction="20000"/>
          </a:bodyPr>
          <a:lstStyle/>
          <a:p>
            <a:pPr marL="0" indent="0">
              <a:buNone/>
            </a:pPr>
            <a:endParaRPr lang="nl-NL" sz="5400" b="1" dirty="0"/>
          </a:p>
          <a:p>
            <a:pPr marL="0" indent="0">
              <a:buNone/>
            </a:pPr>
            <a:endParaRPr lang="nl-NL" sz="4200" b="1" dirty="0"/>
          </a:p>
          <a:p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br>
              <a:rPr lang="nl-NL" dirty="0">
                <a:solidFill>
                  <a:schemeClr val="tx1"/>
                </a:solidFill>
              </a:rPr>
            </a:br>
            <a:endParaRPr lang="nl-NL" dirty="0">
              <a:solidFill>
                <a:schemeClr val="tx1"/>
              </a:solidFill>
            </a:endParaRPr>
          </a:p>
          <a:p>
            <a:pPr algn="ctr"/>
            <a:r>
              <a:rPr lang="nl-NL" dirty="0">
                <a:solidFill>
                  <a:schemeClr val="tx1"/>
                </a:solidFill>
              </a:rPr>
              <a:t> </a:t>
            </a:r>
          </a:p>
          <a:p>
            <a:r>
              <a:rPr lang="nl-NL" dirty="0"/>
              <a:t> </a:t>
            </a:r>
          </a:p>
        </p:txBody>
      </p:sp>
      <p:pic>
        <p:nvPicPr>
          <p:cNvPr id="5" name="Tijdelijke aanduiding voor inhoud 4">
            <a:extLst>
              <a:ext uri="{FF2B5EF4-FFF2-40B4-BE49-F238E27FC236}">
                <a16:creationId xmlns:a16="http://schemas.microsoft.com/office/drawing/2014/main" id="{A08FAF77-2662-4670-A891-BA26EF55CE8C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0" y="693978"/>
            <a:ext cx="2113415" cy="810000"/>
          </a:xfrm>
          <a:prstGeom prst="rect">
            <a:avLst/>
          </a:prstGeom>
        </p:spPr>
      </p:pic>
      <p:sp>
        <p:nvSpPr>
          <p:cNvPr id="6" name="Titel 1">
            <a:extLst>
              <a:ext uri="{FF2B5EF4-FFF2-40B4-BE49-F238E27FC236}">
                <a16:creationId xmlns:a16="http://schemas.microsoft.com/office/drawing/2014/main" id="{54B4DF7A-0BBD-4705-B66B-08A7B3EF53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960" y="1520191"/>
            <a:ext cx="7831182" cy="2292761"/>
          </a:xfrm>
        </p:spPr>
        <p:txBody>
          <a:bodyPr>
            <a:normAutofit/>
          </a:bodyPr>
          <a:lstStyle/>
          <a:p>
            <a:r>
              <a:rPr lang="nl-NL" b="1" dirty="0"/>
              <a:t>				</a:t>
            </a:r>
            <a:r>
              <a:rPr lang="nl-NL" sz="4800" b="1" dirty="0"/>
              <a:t>Siegbert van der Velde</a:t>
            </a:r>
            <a:endParaRPr lang="nl-NL" b="1" dirty="0">
              <a:solidFill>
                <a:schemeClr val="tx1"/>
              </a:solidFill>
            </a:endParaRPr>
          </a:p>
        </p:txBody>
      </p:sp>
      <p:pic>
        <p:nvPicPr>
          <p:cNvPr id="16" name="Afbeelding 15" descr="Afbeelding met kaart&#10;&#10;Automatisch gegenereerde beschrijving">
            <a:extLst>
              <a:ext uri="{FF2B5EF4-FFF2-40B4-BE49-F238E27FC236}">
                <a16:creationId xmlns:a16="http://schemas.microsoft.com/office/drawing/2014/main" id="{206A1E32-E3B6-41A2-9DDD-DE926FA6F43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32947"/>
            <a:ext cx="9144000" cy="1925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7995051"/>
      </p:ext>
    </p:extLst>
  </p:cSld>
  <p:clrMapOvr>
    <a:masterClrMapping/>
  </p:clrMapOvr>
  <p:transition spd="med" advClick="0" advTm="4000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Afbeelding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" y="1"/>
            <a:ext cx="9142571" cy="6858000"/>
          </a:xfrm>
          <a:prstGeom prst="rect">
            <a:avLst/>
          </a:prstGeom>
        </p:spPr>
      </p:pic>
      <p:sp>
        <p:nvSpPr>
          <p:cNvPr id="14" name="Tekstvak 13"/>
          <p:cNvSpPr txBox="1"/>
          <p:nvPr/>
        </p:nvSpPr>
        <p:spPr>
          <a:xfrm>
            <a:off x="1079500" y="4563533"/>
            <a:ext cx="612140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600">
                <a:solidFill>
                  <a:srgbClr val="D8117D"/>
                </a:solidFill>
              </a:rPr>
              <a:t>www.lokaalopgewektemmen.nl</a:t>
            </a:r>
            <a:endParaRPr lang="nl-NL" sz="2600" dirty="0">
              <a:solidFill>
                <a:srgbClr val="D8117D"/>
              </a:solidFill>
            </a:endParaRPr>
          </a:p>
        </p:txBody>
      </p:sp>
    </p:spTree>
  </p:cSld>
  <p:clrMapOvr>
    <a:masterClrMapping/>
  </p:clrMapOvr>
  <p:transition spd="med" advClick="0" advTm="4000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" y="1"/>
            <a:ext cx="9142571" cy="6858000"/>
          </a:xfrm>
          <a:prstGeom prst="rect">
            <a:avLst/>
          </a:prstGeom>
        </p:spPr>
      </p:pic>
      <p:sp>
        <p:nvSpPr>
          <p:cNvPr id="6" name="Tekstvak 5"/>
          <p:cNvSpPr txBox="1"/>
          <p:nvPr/>
        </p:nvSpPr>
        <p:spPr>
          <a:xfrm>
            <a:off x="1785938" y="4766733"/>
            <a:ext cx="614595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600" dirty="0">
                <a:solidFill>
                  <a:srgbClr val="D8117D"/>
                </a:solidFill>
              </a:rPr>
              <a:t>Bijeenkomst Lokaal Eigendom RES Drenthe</a:t>
            </a:r>
          </a:p>
          <a:p>
            <a:r>
              <a:rPr lang="nl-NL" sz="2600" dirty="0">
                <a:solidFill>
                  <a:srgbClr val="D8117D"/>
                </a:solidFill>
              </a:rPr>
              <a:t>12 november 2020</a:t>
            </a:r>
          </a:p>
          <a:p>
            <a:r>
              <a:rPr lang="nl-NL" sz="2600" dirty="0"/>
              <a:t>Lokaal Opgewekt Emmen </a:t>
            </a:r>
          </a:p>
          <a:p>
            <a:r>
              <a:rPr lang="nl-NL" sz="2600" dirty="0" err="1"/>
              <a:t>Siegbert</a:t>
            </a:r>
            <a:r>
              <a:rPr lang="nl-NL" sz="2600" dirty="0"/>
              <a:t> van der Velde</a:t>
            </a:r>
          </a:p>
          <a:p>
            <a:endParaRPr lang="nl-NL" sz="2600" dirty="0">
              <a:solidFill>
                <a:srgbClr val="D8117D"/>
              </a:solidFill>
            </a:endParaRPr>
          </a:p>
        </p:txBody>
      </p:sp>
    </p:spTree>
  </p:cSld>
  <p:clrMapOvr>
    <a:masterClrMapping/>
  </p:clrMapOvr>
  <p:transition spd="med" advClick="0" advTm="4000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3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kstvak 11"/>
          <p:cNvSpPr txBox="1"/>
          <p:nvPr/>
        </p:nvSpPr>
        <p:spPr>
          <a:xfrm>
            <a:off x="1333500" y="1943100"/>
            <a:ext cx="5607050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>
                <a:solidFill>
                  <a:srgbClr val="D8117D"/>
                </a:solidFill>
              </a:rPr>
              <a:t>Structuurvisie Zonneakkers (2016)</a:t>
            </a:r>
          </a:p>
          <a:p>
            <a:endParaRPr lang="nl-NL" sz="2200" dirty="0">
              <a:solidFill>
                <a:srgbClr val="D8117D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Ruimte voor Zonneakkers nabij wijken en dorpen</a:t>
            </a:r>
          </a:p>
          <a:p>
            <a:endParaRPr lang="nl-N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Voorwaarde: overtuigend maatschappelijk draagvlak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‘dat de energieafzet direct of indirect ten goede komt aan omwonenden, dit bepaalt de grootte van de akker’</a:t>
            </a:r>
          </a:p>
          <a:p>
            <a:r>
              <a:rPr lang="nl-NL" dirty="0"/>
              <a:t>	(Omgevingsvisie provincie Drenthe)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6274979"/>
            <a:ext cx="9143997" cy="583021"/>
          </a:xfrm>
          <a:prstGeom prst="rect">
            <a:avLst/>
          </a:prstGeom>
        </p:spPr>
      </p:pic>
      <p:pic>
        <p:nvPicPr>
          <p:cNvPr id="3" name="Afbeelding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7210" y="0"/>
            <a:ext cx="1876788" cy="1969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0440187"/>
      </p:ext>
    </p:extLst>
  </p:cSld>
  <p:clrMapOvr>
    <a:masterClrMapping/>
  </p:clrMapOvr>
  <p:transition spd="med" advClick="0" advTm="4000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3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kstvak 11"/>
          <p:cNvSpPr txBox="1"/>
          <p:nvPr/>
        </p:nvSpPr>
        <p:spPr>
          <a:xfrm>
            <a:off x="1333500" y="1943100"/>
            <a:ext cx="5607050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>
                <a:solidFill>
                  <a:srgbClr val="D8117D"/>
                </a:solidFill>
              </a:rPr>
              <a:t>Beleidsregel maatschappelijk draagvlak (2016)</a:t>
            </a:r>
          </a:p>
          <a:p>
            <a:endParaRPr lang="nl-NL" sz="2200" dirty="0">
              <a:solidFill>
                <a:srgbClr val="D8117D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Overtuigend maatschappelijk draagvlak gedefinieerd als bereidheid van omwonenden om in het project te participeren</a:t>
            </a:r>
          </a:p>
          <a:p>
            <a:endParaRPr lang="nl-N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Verplichting ontwikkelaar om te onderzoeken of die bereidheid er is</a:t>
            </a:r>
          </a:p>
          <a:p>
            <a:endParaRPr lang="nl-N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20% van de omvang van het project (grondpositie) wordt aan omwonenden aangeboden</a:t>
            </a:r>
          </a:p>
          <a:p>
            <a:endParaRPr lang="nl-N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Om op die grond zelf te ontwikkelen en exploiteren </a:t>
            </a:r>
          </a:p>
          <a:p>
            <a:endParaRPr lang="nl-N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Waarbij omwonenden kunnen meeliften op condities van de ontwikkelaar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6274979"/>
            <a:ext cx="9143997" cy="583021"/>
          </a:xfrm>
          <a:prstGeom prst="rect">
            <a:avLst/>
          </a:prstGeom>
        </p:spPr>
      </p:pic>
      <p:pic>
        <p:nvPicPr>
          <p:cNvPr id="3" name="Afbeelding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7210" y="0"/>
            <a:ext cx="1876788" cy="1969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4604035"/>
      </p:ext>
    </p:extLst>
  </p:cSld>
  <p:clrMapOvr>
    <a:masterClrMapping/>
  </p:clrMapOvr>
  <p:transition spd="med" advClick="0" advTm="4000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3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kstvak 11"/>
          <p:cNvSpPr txBox="1"/>
          <p:nvPr/>
        </p:nvSpPr>
        <p:spPr>
          <a:xfrm>
            <a:off x="1333500" y="1943100"/>
            <a:ext cx="560705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>
                <a:solidFill>
                  <a:srgbClr val="D8117D"/>
                </a:solidFill>
              </a:rPr>
              <a:t>Beleidsregel maatschappelijk draagvlak</a:t>
            </a:r>
          </a:p>
          <a:p>
            <a:endParaRPr lang="nl-NL" sz="2200" dirty="0">
              <a:solidFill>
                <a:srgbClr val="D8117D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Volgorde in participatiemodellen: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solidFill>
                  <a:srgbClr val="2A5493"/>
                </a:solidFill>
              </a:rPr>
              <a:t>A] lokale energiecoöperatie op basis van postcoderoos-project</a:t>
            </a:r>
          </a:p>
          <a:p>
            <a:endParaRPr lang="nl-NL" dirty="0">
              <a:solidFill>
                <a:srgbClr val="2A5493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solidFill>
                  <a:srgbClr val="2A5493"/>
                </a:solidFill>
              </a:rPr>
              <a:t>B] coöperatieve financiële participatie (op basis van SDE+) </a:t>
            </a:r>
          </a:p>
          <a:p>
            <a:endParaRPr lang="nl-NL" dirty="0">
              <a:solidFill>
                <a:srgbClr val="2A5493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solidFill>
                  <a:srgbClr val="2A5493"/>
                </a:solidFill>
              </a:rPr>
              <a:t>C] aanbieden 50% obligaties/ aandelen in straal van 5km rond project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Voorwaarde voor vergunning!</a:t>
            </a: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6274979"/>
            <a:ext cx="9143997" cy="583021"/>
          </a:xfrm>
          <a:prstGeom prst="rect">
            <a:avLst/>
          </a:prstGeom>
        </p:spPr>
      </p:pic>
      <p:pic>
        <p:nvPicPr>
          <p:cNvPr id="3" name="Afbeelding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7210" y="0"/>
            <a:ext cx="1876788" cy="1969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8040826"/>
      </p:ext>
    </p:extLst>
  </p:cSld>
  <p:clrMapOvr>
    <a:masterClrMapping/>
  </p:clrMapOvr>
  <p:transition spd="med" advClick="0" advTm="4000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3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kstvak 11"/>
          <p:cNvSpPr txBox="1"/>
          <p:nvPr/>
        </p:nvSpPr>
        <p:spPr>
          <a:xfrm>
            <a:off x="1333500" y="523875"/>
            <a:ext cx="5607050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>
                <a:solidFill>
                  <a:srgbClr val="D8117D"/>
                </a:solidFill>
              </a:rPr>
              <a:t>Uitgangspunten Beleidsregel </a:t>
            </a:r>
          </a:p>
          <a:p>
            <a:endParaRPr lang="nl-NL" dirty="0"/>
          </a:p>
          <a:p>
            <a:pPr marL="342900" indent="-342900">
              <a:buAutoNum type="arabicPeriod"/>
            </a:pPr>
            <a:r>
              <a:rPr lang="nl-NL" dirty="0"/>
              <a:t>Alle omwonenden moeten kunnen meedoen, ook zonder inleg van eigen geld</a:t>
            </a:r>
          </a:p>
          <a:p>
            <a:pPr marL="342900" indent="-342900">
              <a:buAutoNum type="arabicPeriod"/>
            </a:pPr>
            <a:r>
              <a:rPr lang="nl-NL" dirty="0"/>
              <a:t>Juridisch afdwingbaar (op basis van de WRO, particulier opdrachtgeverschap)</a:t>
            </a:r>
          </a:p>
          <a:p>
            <a:pPr marL="342900" indent="-342900">
              <a:buAutoNum type="arabicPeriod"/>
            </a:pPr>
            <a:r>
              <a:rPr lang="nl-NL" dirty="0"/>
              <a:t>Mag niet onevenredig ten koste gaan van business case ontwikkelaar</a:t>
            </a:r>
          </a:p>
          <a:p>
            <a:pPr marL="342900" indent="-342900">
              <a:buAutoNum type="arabicPeriod"/>
            </a:pPr>
            <a:r>
              <a:rPr lang="nl-NL" dirty="0"/>
              <a:t>Optimaliseren opbrengsten voor de gemeenschap; niet alleen financiële opbrengsten</a:t>
            </a:r>
          </a:p>
          <a:p>
            <a:pPr marL="342900" indent="-342900">
              <a:buAutoNum type="arabicPeriod"/>
            </a:pPr>
            <a:r>
              <a:rPr lang="nl-NL" dirty="0"/>
              <a:t>Omwonenden zijn kleinverbruikers in postcoderoosgebied</a:t>
            </a:r>
          </a:p>
          <a:p>
            <a:pPr marL="342900" indent="-342900">
              <a:buAutoNum type="arabicPeriod"/>
            </a:pPr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6274979"/>
            <a:ext cx="9143997" cy="583021"/>
          </a:xfrm>
          <a:prstGeom prst="rect">
            <a:avLst/>
          </a:prstGeom>
        </p:spPr>
      </p:pic>
      <p:pic>
        <p:nvPicPr>
          <p:cNvPr id="3" name="Afbeelding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7210" y="0"/>
            <a:ext cx="1876788" cy="1969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0097329"/>
      </p:ext>
    </p:extLst>
  </p:cSld>
  <p:clrMapOvr>
    <a:masterClrMapping/>
  </p:clrMapOvr>
  <p:transition spd="med" advClick="0" advTm="4000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3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kstvak 11"/>
          <p:cNvSpPr txBox="1"/>
          <p:nvPr/>
        </p:nvSpPr>
        <p:spPr>
          <a:xfrm>
            <a:off x="1933575" y="1509712"/>
            <a:ext cx="5607050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>
                <a:solidFill>
                  <a:srgbClr val="D8117D"/>
                </a:solidFill>
              </a:rPr>
              <a:t>Opzet ondersteuningsstructuur</a:t>
            </a:r>
          </a:p>
          <a:p>
            <a:endParaRPr lang="nl-NL" dirty="0"/>
          </a:p>
          <a:p>
            <a:endParaRPr lang="nl-NL" dirty="0"/>
          </a:p>
          <a:p>
            <a:pPr marL="342900" indent="-342900">
              <a:buAutoNum type="arabicPeriod"/>
            </a:pPr>
            <a:r>
              <a:rPr lang="nl-NL" sz="2200" dirty="0"/>
              <a:t>Servicepunt Lokaal Opgewekt Emmen</a:t>
            </a:r>
          </a:p>
          <a:p>
            <a:pPr marL="342900" indent="-342900">
              <a:buAutoNum type="arabicPeriod"/>
            </a:pPr>
            <a:endParaRPr lang="nl-NL" sz="2200" dirty="0"/>
          </a:p>
          <a:p>
            <a:pPr marL="342900" indent="-342900">
              <a:buAutoNum type="arabicPeriod"/>
            </a:pPr>
            <a:r>
              <a:rPr lang="nl-NL" sz="2200" dirty="0"/>
              <a:t>Collectief Ontwikkelteam</a:t>
            </a:r>
          </a:p>
          <a:p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6274979"/>
            <a:ext cx="9143997" cy="583021"/>
          </a:xfrm>
          <a:prstGeom prst="rect">
            <a:avLst/>
          </a:prstGeom>
        </p:spPr>
      </p:pic>
      <p:pic>
        <p:nvPicPr>
          <p:cNvPr id="3" name="Afbeelding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7210" y="0"/>
            <a:ext cx="1876788" cy="1969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4623916"/>
      </p:ext>
    </p:extLst>
  </p:cSld>
  <p:clrMapOvr>
    <a:masterClrMapping/>
  </p:clrMapOvr>
  <p:transition spd="med" advClick="0" advTm="4000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3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kstvak 11"/>
          <p:cNvSpPr txBox="1"/>
          <p:nvPr/>
        </p:nvSpPr>
        <p:spPr>
          <a:xfrm>
            <a:off x="1333500" y="1943100"/>
            <a:ext cx="5607050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>
                <a:solidFill>
                  <a:srgbClr val="D8117D"/>
                </a:solidFill>
              </a:rPr>
              <a:t>In de praktijk…</a:t>
            </a:r>
          </a:p>
          <a:p>
            <a:endParaRPr lang="nl-NL" sz="2200" dirty="0">
              <a:solidFill>
                <a:srgbClr val="D8117D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Ontwikkelaars hebben geen tijd voor onderzoek en daar ook geen zin in</a:t>
            </a:r>
          </a:p>
          <a:p>
            <a:endParaRPr lang="nl-N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Overeenkomsten met gemeente </a:t>
            </a:r>
          </a:p>
          <a:p>
            <a:endParaRPr lang="nl-N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Lokaal Opgewekt Emmen neemt ontwikkeling en financiering op zich</a:t>
            </a:r>
          </a:p>
          <a:p>
            <a:endParaRPr lang="nl-N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En koopt zodoende tijd om een lokale energiecoöperatie op te bouwen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Draagt daarna eigendom over</a:t>
            </a:r>
          </a:p>
          <a:p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99015"/>
            <a:ext cx="9143997" cy="583021"/>
          </a:xfrm>
          <a:prstGeom prst="rect">
            <a:avLst/>
          </a:prstGeom>
        </p:spPr>
      </p:pic>
      <p:pic>
        <p:nvPicPr>
          <p:cNvPr id="3" name="Afbeelding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7210" y="0"/>
            <a:ext cx="1876788" cy="1969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5762412"/>
      </p:ext>
    </p:extLst>
  </p:cSld>
  <p:clrMapOvr>
    <a:masterClrMapping/>
  </p:clrMapOvr>
  <p:transition spd="med" advClick="0" advTm="4000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3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kstvak 11"/>
          <p:cNvSpPr txBox="1"/>
          <p:nvPr/>
        </p:nvSpPr>
        <p:spPr>
          <a:xfrm>
            <a:off x="1333500" y="1943100"/>
            <a:ext cx="5607050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>
                <a:solidFill>
                  <a:srgbClr val="D8117D"/>
                </a:solidFill>
              </a:rPr>
              <a:t>Wensen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dirty="0"/>
          </a:p>
          <a:p>
            <a:endParaRPr lang="nl-NL" dirty="0"/>
          </a:p>
          <a:p>
            <a:pPr marL="342900" indent="-342900">
              <a:buAutoNum type="arabicPeriod"/>
            </a:pPr>
            <a:r>
              <a:rPr lang="nl-NL" dirty="0"/>
              <a:t>Regionaal beleidskader Lokaal Eigendom voorkomt juridisch gesteggel</a:t>
            </a:r>
          </a:p>
          <a:p>
            <a:pPr marL="342900" indent="-342900">
              <a:buAutoNum type="arabicPeriod"/>
            </a:pPr>
            <a:endParaRPr lang="nl-NL" dirty="0"/>
          </a:p>
          <a:p>
            <a:pPr marL="342900" indent="-342900">
              <a:buAutoNum type="arabicPeriod" startAt="2"/>
            </a:pPr>
            <a:r>
              <a:rPr lang="nl-NL" dirty="0"/>
              <a:t>Regionale ondersteuningsstructuur is efficiënter en effectiever: Lokaal Opgewekt Drenthe? </a:t>
            </a:r>
          </a:p>
          <a:p>
            <a:pPr marL="342900" indent="-342900">
              <a:buAutoNum type="arabicPeriod" startAt="2"/>
            </a:pPr>
            <a:endParaRPr lang="nl-NL" dirty="0"/>
          </a:p>
          <a:p>
            <a:endParaRPr lang="nl-NL" dirty="0"/>
          </a:p>
          <a:p>
            <a:pPr marL="342900" indent="-342900">
              <a:buAutoNum type="arabicPeriod" startAt="3"/>
            </a:pPr>
            <a:endParaRPr lang="nl-NL" dirty="0"/>
          </a:p>
          <a:p>
            <a:pPr marL="342900" indent="-342900">
              <a:buAutoNum type="arabicPeriod" startAt="3"/>
            </a:pPr>
            <a:endParaRPr lang="nl-NL" dirty="0"/>
          </a:p>
          <a:p>
            <a:endParaRPr lang="nl-NL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6274979"/>
            <a:ext cx="9143997" cy="583021"/>
          </a:xfrm>
          <a:prstGeom prst="rect">
            <a:avLst/>
          </a:prstGeom>
        </p:spPr>
      </p:pic>
      <p:pic>
        <p:nvPicPr>
          <p:cNvPr id="3" name="Afbeelding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7210" y="0"/>
            <a:ext cx="1876788" cy="1969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9838011"/>
      </p:ext>
    </p:extLst>
  </p:cSld>
  <p:clrMapOvr>
    <a:masterClrMapping/>
  </p:clrMapOvr>
  <p:transition spd="med" advClick="0" advTm="4000">
    <p:fade/>
  </p:transition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E2502F643A27044BB1F5DC095A59F67" ma:contentTypeVersion="13" ma:contentTypeDescription="Een nieuw document maken." ma:contentTypeScope="" ma:versionID="84352176fdeebd754386c9ba757e4de3">
  <xsd:schema xmlns:xsd="http://www.w3.org/2001/XMLSchema" xmlns:xs="http://www.w3.org/2001/XMLSchema" xmlns:p="http://schemas.microsoft.com/office/2006/metadata/properties" xmlns:ns3="c264e2ec-cf0a-41df-9e0c-ff0cb9d2b0ba" xmlns:ns4="b7810a73-5141-4590-8bc1-ea6bf42babd9" targetNamespace="http://schemas.microsoft.com/office/2006/metadata/properties" ma:root="true" ma:fieldsID="754108a3bf0b54be0be92268cfb6d938" ns3:_="" ns4:_="">
    <xsd:import namespace="c264e2ec-cf0a-41df-9e0c-ff0cb9d2b0ba"/>
    <xsd:import namespace="b7810a73-5141-4590-8bc1-ea6bf42babd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64e2ec-cf0a-41df-9e0c-ff0cb9d2b0b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7810a73-5141-4590-8bc1-ea6bf42babd9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Hint-hash delen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BDE8848-23F8-4D56-B15A-9D61C89BAC8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264e2ec-cf0a-41df-9e0c-ff0cb9d2b0ba"/>
    <ds:schemaRef ds:uri="b7810a73-5141-4590-8bc1-ea6bf42babd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5F743F3-005D-43A5-9E8D-21572EEB30B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F406C2A-AD61-453D-A712-BC5BF43F3AF4}">
  <ds:schemaRefs>
    <ds:schemaRef ds:uri="http://purl.org/dc/elements/1.1/"/>
    <ds:schemaRef ds:uri="http://purl.org/dc/dcmitype/"/>
    <ds:schemaRef ds:uri="http://schemas.microsoft.com/office/infopath/2007/PartnerControls"/>
    <ds:schemaRef ds:uri="c264e2ec-cf0a-41df-9e0c-ff0cb9d2b0ba"/>
    <ds:schemaRef ds:uri="http://schemas.microsoft.com/office/2006/metadata/properties"/>
    <ds:schemaRef ds:uri="b7810a73-5141-4590-8bc1-ea6bf42babd9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847</TotalTime>
  <Words>308</Words>
  <Application>Microsoft Office PowerPoint</Application>
  <PresentationFormat>Diavoorstelling (4:3)</PresentationFormat>
  <Paragraphs>83</Paragraphs>
  <Slides>10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4" baseType="lpstr">
      <vt:lpstr>Arial</vt:lpstr>
      <vt:lpstr>Calibri</vt:lpstr>
      <vt:lpstr>Symbol</vt:lpstr>
      <vt:lpstr>Office-thema</vt:lpstr>
      <vt:lpstr>    Siegbert van der Velde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Emmenaar van het jaar</dc:title>
  <dc:creator>esmee</dc:creator>
  <cp:lastModifiedBy>Miriam Winkel</cp:lastModifiedBy>
  <cp:revision>58</cp:revision>
  <dcterms:created xsi:type="dcterms:W3CDTF">2017-02-02T09:24:33Z</dcterms:created>
  <dcterms:modified xsi:type="dcterms:W3CDTF">2020-11-12T16:26:49Z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0x010100BE2502F643A27044BB1F5DC095A59F67</vt:lpwstr>
  </property>
</Properties>
</file>