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4"/>
  </p:sldMasterIdLst>
  <p:notesMasterIdLst>
    <p:notesMasterId r:id="rId47"/>
  </p:notesMasterIdLst>
  <p:sldIdLst>
    <p:sldId id="310" r:id="rId5"/>
    <p:sldId id="1595" r:id="rId6"/>
    <p:sldId id="1596" r:id="rId7"/>
    <p:sldId id="1597" r:id="rId8"/>
    <p:sldId id="1598" r:id="rId9"/>
    <p:sldId id="292" r:id="rId10"/>
    <p:sldId id="321" r:id="rId11"/>
    <p:sldId id="886" r:id="rId12"/>
    <p:sldId id="887" r:id="rId13"/>
    <p:sldId id="888" r:id="rId14"/>
    <p:sldId id="889" r:id="rId15"/>
    <p:sldId id="890" r:id="rId16"/>
    <p:sldId id="891" r:id="rId17"/>
    <p:sldId id="892" r:id="rId18"/>
    <p:sldId id="318" r:id="rId19"/>
    <p:sldId id="322" r:id="rId20"/>
    <p:sldId id="323" r:id="rId21"/>
    <p:sldId id="325" r:id="rId22"/>
    <p:sldId id="326" r:id="rId23"/>
    <p:sldId id="327" r:id="rId24"/>
    <p:sldId id="893" r:id="rId25"/>
    <p:sldId id="894" r:id="rId26"/>
    <p:sldId id="316" r:id="rId27"/>
    <p:sldId id="300" r:id="rId28"/>
    <p:sldId id="895" r:id="rId29"/>
    <p:sldId id="317" r:id="rId30"/>
    <p:sldId id="882" r:id="rId31"/>
    <p:sldId id="884" r:id="rId32"/>
    <p:sldId id="885" r:id="rId33"/>
    <p:sldId id="896" r:id="rId34"/>
    <p:sldId id="897" r:id="rId35"/>
    <p:sldId id="898" r:id="rId36"/>
    <p:sldId id="899" r:id="rId37"/>
    <p:sldId id="1594" r:id="rId38"/>
    <p:sldId id="1341" r:id="rId39"/>
    <p:sldId id="1588" r:id="rId40"/>
    <p:sldId id="1589" r:id="rId41"/>
    <p:sldId id="1590" r:id="rId42"/>
    <p:sldId id="1591" r:id="rId43"/>
    <p:sldId id="1592" r:id="rId44"/>
    <p:sldId id="1600" r:id="rId45"/>
    <p:sldId id="1593" r:id="rId46"/>
  </p:sldIdLst>
  <p:sldSz cx="12192000" cy="6858000"/>
  <p:notesSz cx="6742113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jlstra, M." initials="ZM" lastIdx="1" clrIdx="0">
    <p:extLst>
      <p:ext uri="{19B8F6BF-5375-455C-9EA6-DF929625EA0E}">
        <p15:presenceInfo xmlns:p15="http://schemas.microsoft.com/office/powerpoint/2012/main" userId="S-1-5-21-431631141-309487963-316617838-9823" providerId="AD"/>
      </p:ext>
    </p:extLst>
  </p:cmAuthor>
  <p:cmAuthor id="2" name="Dusseljee, Erik" initials="DE" lastIdx="2" clrIdx="1">
    <p:extLst>
      <p:ext uri="{19B8F6BF-5375-455C-9EA6-DF929625EA0E}">
        <p15:presenceInfo xmlns:p15="http://schemas.microsoft.com/office/powerpoint/2012/main" userId="S-1-5-21-2030922667-1433610837-1819828000-1026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60917-223F-4E6B-A666-D80CB57C29B1}" v="2" dt="2020-10-19T14:25:17.489"/>
    <p1510:client id="{CAAF1B3B-6285-4627-9AC0-69449088A232}" v="48" dt="2020-10-21T10:10:45.9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1" autoAdjust="0"/>
    <p:restoredTop sz="94675"/>
  </p:normalViewPr>
  <p:slideViewPr>
    <p:cSldViewPr snapToGrid="0">
      <p:cViewPr varScale="1">
        <p:scale>
          <a:sx n="81" d="100"/>
          <a:sy n="81" d="100"/>
        </p:scale>
        <p:origin x="60" y="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9EA53-0264-440C-818D-46F8556F9EC1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00466-BD54-483C-BAC0-4CEDAD725B4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67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00466-BD54-483C-BAC0-4CEDAD725B4E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64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“Het bod” van RES-regio Drenthe voor 2030: productie van 3,45 </a:t>
            </a:r>
            <a:r>
              <a:rPr lang="nl-NL" dirty="0" err="1"/>
              <a:t>TWh</a:t>
            </a:r>
            <a:r>
              <a:rPr lang="nl-NL" dirty="0"/>
              <a:t> duurzame stroom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r>
              <a:rPr lang="nl-NL" dirty="0"/>
              <a:t>Komt bij benadering overeen met een kwart van het totale energieverbruik van Drenthe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nl-NL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nl-NL" dirty="0"/>
              <a:t>De Industrie heeft een eigen traject om van het aardgas af te gaan. Het Ministerie van EZK is hiervoor verantwoordelijk.</a:t>
            </a:r>
          </a:p>
          <a:p>
            <a:pPr marL="171450" indent="-171450">
              <a:buFont typeface="Symbol" panose="05050102010706020507" pitchFamily="18" charset="2"/>
              <a:buChar char="Þ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00466-BD54-483C-BAC0-4CEDAD725B4E}" type="slidenum">
              <a:rPr lang="nl-NL" smtClean="0"/>
              <a:t>31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664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nl-NL" sz="1200" dirty="0"/>
              <a:t>Al opgenomen in de concept RES over Warmte: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200" dirty="0"/>
              <a:t>De achtergronden en beleid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200" dirty="0"/>
              <a:t> Het warmteaanbod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200" dirty="0"/>
              <a:t> De warmtevraag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200" dirty="0"/>
              <a:t> Het koppelen van vraag en aanbod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200" dirty="0"/>
              <a:t> Ontwikkelingen rondom warmte binnen RES-regio Drenthe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1200" dirty="0"/>
              <a:t> De vervolgaanpak richting RES 1.0.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00466-BD54-483C-BAC0-4CEDAD725B4E}" type="slidenum">
              <a:rPr lang="nl-NL" smtClean="0"/>
              <a:t>32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462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45B76-E778-4E46-9E56-DD630307926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1673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145B76-E778-4E46-9E56-DD630307926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9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Symbol" panose="05050102010706020507" pitchFamily="18" charset="2"/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00466-BD54-483C-BAC0-4CEDAD725B4E}" type="slidenum">
              <a:rPr lang="nl-NL" smtClean="0"/>
              <a:t>42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0927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59A6-DDF5-4507-BDF9-F03D1F4BF29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8DD-B967-4217-A7DE-D8A33069AC43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750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59A6-DDF5-4507-BDF9-F03D1F4BF29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8DD-B967-4217-A7DE-D8A33069A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145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59A6-DDF5-4507-BDF9-F03D1F4BF29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8DD-B967-4217-A7DE-D8A33069A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32923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0B2551-4283-4856-8A24-44CE19412283}"/>
              </a:ext>
            </a:extLst>
          </p:cNvPr>
          <p:cNvSpPr/>
          <p:nvPr userDrawn="1"/>
        </p:nvSpPr>
        <p:spPr>
          <a:xfrm rot="5400000">
            <a:off x="5941973" y="154024"/>
            <a:ext cx="6416754" cy="6108701"/>
          </a:xfrm>
          <a:prstGeom prst="rect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cxnSp>
        <p:nvCxnSpPr>
          <p:cNvPr id="8" name="Straight Connector 11">
            <a:extLst>
              <a:ext uri="{FF2B5EF4-FFF2-40B4-BE49-F238E27FC236}">
                <a16:creationId xmlns:a16="http://schemas.microsoft.com/office/drawing/2014/main" id="{4E11FD69-5251-42EE-B41F-BB92E4CE0DD3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0A6E3DF-3369-AE4B-A33A-613B1509B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07224" y="301013"/>
            <a:ext cx="5768454" cy="472361"/>
          </a:xfrm>
          <a:solidFill>
            <a:schemeClr val="accent4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9D33E-ABBA-B64E-A5EC-5727C6586C9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97088"/>
            <a:ext cx="5046411" cy="3816349"/>
          </a:xfrm>
        </p:spPr>
        <p:txBody>
          <a:bodyPr numCol="1">
            <a:noAutofit/>
          </a:bodyPr>
          <a:lstStyle>
            <a:lvl1pPr marL="177800" indent="-177800">
              <a:buClr>
                <a:schemeClr val="accent3"/>
              </a:buClr>
              <a:defRPr/>
            </a:lvl1pPr>
            <a:lvl2pPr marL="493713" indent="-182563">
              <a:buClr>
                <a:schemeClr val="accent3"/>
              </a:buClr>
              <a:defRPr/>
            </a:lvl2pPr>
            <a:lvl3pPr marL="804863" indent="-177800">
              <a:buClr>
                <a:schemeClr val="accent3"/>
              </a:buClr>
              <a:defRPr/>
            </a:lvl3pPr>
            <a:lvl4pPr marL="1035050" indent="-180975">
              <a:buClr>
                <a:schemeClr val="accent3"/>
              </a:buClr>
              <a:defRPr/>
            </a:lvl4pPr>
            <a:lvl5pPr marL="1260475" indent="-144463">
              <a:buClr>
                <a:schemeClr val="accent3"/>
              </a:buClr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60D2E4-9085-6342-9C35-EAC610FC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BFE3411D-B9B8-4419-B5AA-AFBB75854EC6}" type="datetime1">
              <a:rPr lang="en-US" smtClean="0"/>
              <a:t>10/27/2020</a:t>
            </a:fld>
            <a:endParaRPr lang="nl-N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943A-2E47-DC43-8EA4-17EE9A65B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  <a:prstGeom prst="rect">
            <a:avLst/>
          </a:prstGeom>
        </p:spPr>
        <p:txBody>
          <a:bodyPr vert="horz" lIns="0" tIns="0" rIns="0" bIns="0" anchor="ctr" anchorCtr="0"/>
          <a:lstStyle>
            <a:lvl1pPr>
              <a:defRPr lang="nl-NL" sz="800" b="0" i="0" kern="1200" dirty="0">
                <a:solidFill>
                  <a:schemeClr val="tx1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A8786-45D7-6042-8F98-5365F825F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vert="horz" lIns="0" tIns="0" rIns="0" bIns="0" rtlCol="0" anchor="ctr"/>
          <a:lstStyle>
            <a:lvl1pPr>
              <a:defRPr lang="en-US" smtClean="0"/>
            </a:lvl1pPr>
          </a:lstStyle>
          <a:p>
            <a:fld id="{63D2515C-A37A-744F-8DA2-E1C9190E5349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8" name="Tijdelijke aanduiding voor tekst 17">
            <a:extLst>
              <a:ext uri="{FF2B5EF4-FFF2-40B4-BE49-F238E27FC236}">
                <a16:creationId xmlns:a16="http://schemas.microsoft.com/office/drawing/2014/main" id="{8A011AFA-D1B6-4C95-A2EB-ED17B670AB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1341436"/>
            <a:ext cx="5046663" cy="297209"/>
          </a:xfrm>
        </p:spPr>
        <p:txBody>
          <a:bodyPr wrap="none" anchor="b" anchorCtr="0">
            <a:noAutofit/>
          </a:bodyPr>
          <a:lstStyle>
            <a:lvl1pPr marL="0" indent="0" algn="ctr">
              <a:buNone/>
              <a:defRPr sz="2400" b="0" i="0">
                <a:latin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28" name="Rechte verbindingslijn 27">
            <a:extLst>
              <a:ext uri="{FF2B5EF4-FFF2-40B4-BE49-F238E27FC236}">
                <a16:creationId xmlns:a16="http://schemas.microsoft.com/office/drawing/2014/main" id="{2A84CAC7-A839-443B-A6A2-2831E98C8D54}"/>
              </a:ext>
            </a:extLst>
          </p:cNvPr>
          <p:cNvCxnSpPr>
            <a:cxnSpLocks/>
          </p:cNvCxnSpPr>
          <p:nvPr userDrawn="1"/>
        </p:nvCxnSpPr>
        <p:spPr>
          <a:xfrm>
            <a:off x="903684" y="1850894"/>
            <a:ext cx="4659249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4F5F73DB-A63B-46B8-A95E-C1402519A65F}"/>
              </a:ext>
            </a:extLst>
          </p:cNvPr>
          <p:cNvSpPr/>
          <p:nvPr userDrawn="1"/>
        </p:nvSpPr>
        <p:spPr>
          <a:xfrm rot="2700000">
            <a:off x="5915998" y="2812630"/>
            <a:ext cx="360000" cy="360000"/>
          </a:xfrm>
          <a:prstGeom prst="rtTriangle">
            <a:avLst/>
          </a:prstGeom>
          <a:solidFill>
            <a:srgbClr val="C8E5E6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DF0935F9-0C56-4905-B1FC-92622EB10F5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61046" y="1341438"/>
            <a:ext cx="5035629" cy="45720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46597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7">
          <p15:clr>
            <a:srgbClr val="FBAE40"/>
          </p15:clr>
        </p15:guide>
        <p15:guide id="2" pos="4067">
          <p15:clr>
            <a:srgbClr val="FBAE40"/>
          </p15:clr>
        </p15:guide>
        <p15:guide id="3" orient="horz" pos="132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x Titel en 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B9C4C2E-45D5-4D0B-89B8-3E8927972C21}"/>
              </a:ext>
            </a:extLst>
          </p:cNvPr>
          <p:cNvSpPr/>
          <p:nvPr userDrawn="1"/>
        </p:nvSpPr>
        <p:spPr>
          <a:xfrm rot="5400000">
            <a:off x="6949254" y="1133185"/>
            <a:ext cx="6416754" cy="406873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sp>
        <p:nvSpPr>
          <p:cNvPr id="20" name="Rectangle 8">
            <a:extLst>
              <a:ext uri="{FF2B5EF4-FFF2-40B4-BE49-F238E27FC236}">
                <a16:creationId xmlns:a16="http://schemas.microsoft.com/office/drawing/2014/main" id="{ADD90357-46E5-1A45-84E4-F4AE4EA2CC66}"/>
              </a:ext>
            </a:extLst>
          </p:cNvPr>
          <p:cNvSpPr/>
          <p:nvPr userDrawn="1"/>
        </p:nvSpPr>
        <p:spPr>
          <a:xfrm rot="5400000">
            <a:off x="-1185509" y="1133185"/>
            <a:ext cx="6416754" cy="4068739"/>
          </a:xfrm>
          <a:prstGeom prst="rect">
            <a:avLst/>
          </a:prstGeom>
          <a:solidFill>
            <a:schemeClr val="bg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Calibri Light" panose="020F0302020204030204" pitchFamily="34" charset="0"/>
            </a:endParaRPr>
          </a:p>
        </p:txBody>
      </p: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A877F3E3-9C43-49F8-AC4D-85D3E524393D}"/>
              </a:ext>
            </a:extLst>
          </p:cNvPr>
          <p:cNvCxnSpPr>
            <a:cxnSpLocks/>
          </p:cNvCxnSpPr>
          <p:nvPr userDrawn="1"/>
        </p:nvCxnSpPr>
        <p:spPr>
          <a:xfrm>
            <a:off x="896541" y="1850894"/>
            <a:ext cx="2784063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86689A93-EBC2-4FAD-B6C5-88F769386D71}"/>
              </a:ext>
            </a:extLst>
          </p:cNvPr>
          <p:cNvCxnSpPr>
            <a:cxnSpLocks/>
          </p:cNvCxnSpPr>
          <p:nvPr userDrawn="1"/>
        </p:nvCxnSpPr>
        <p:spPr>
          <a:xfrm>
            <a:off x="4456080" y="1850894"/>
            <a:ext cx="3343552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1">
            <a:extLst>
              <a:ext uri="{FF2B5EF4-FFF2-40B4-BE49-F238E27FC236}">
                <a16:creationId xmlns:a16="http://schemas.microsoft.com/office/drawing/2014/main" id="{EE03FF9A-F597-4244-BD01-6D331A84510A}"/>
              </a:ext>
            </a:extLst>
          </p:cNvPr>
          <p:cNvCxnSpPr>
            <a:cxnSpLocks/>
          </p:cNvCxnSpPr>
          <p:nvPr userDrawn="1"/>
        </p:nvCxnSpPr>
        <p:spPr>
          <a:xfrm>
            <a:off x="2072024" y="561131"/>
            <a:ext cx="8047953" cy="0"/>
          </a:xfrm>
          <a:prstGeom prst="line">
            <a:avLst/>
          </a:prstGeom>
          <a:ln w="28575" cap="rnd">
            <a:solidFill>
              <a:srgbClr val="387B9A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3F693408-AB44-4176-9270-2FF985213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5768454" cy="468312"/>
          </a:xfrm>
          <a:solidFill>
            <a:schemeClr val="accent2"/>
          </a:solidFill>
        </p:spPr>
        <p:txBody>
          <a:bodyPr vert="horz" lIns="0" tIns="28800" rIns="0" bIns="0" rtlCol="0" anchor="ctr">
            <a:noAutofit/>
          </a:bodyPr>
          <a:lstStyle>
            <a:lvl1pPr>
              <a:defRPr lang="nl-NL"/>
            </a:lvl1pPr>
          </a:lstStyle>
          <a:p>
            <a:pPr lv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2BA612-E490-44F2-BA61-FD5739D95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06617"/>
            <a:ext cx="2985278" cy="380682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80D8C0F-90D5-4BCC-83FE-0FA0655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9F3B34-6B0D-45FF-A390-8EBDD9B392CA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C52CA0-09FC-4C6F-B979-91AAAD7A6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0552" y="6460296"/>
            <a:ext cx="3716739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Calibri Light" panose="020F0302020204030204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DAD2EA-BFDC-4A52-A1B0-55BB64D33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E7F4B-6E11-487C-9B28-4934A04645A5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BE974774-7E25-4DF3-82C8-FB4B38FE0D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6" y="1341438"/>
            <a:ext cx="2985278" cy="297861"/>
          </a:xfrm>
        </p:spPr>
        <p:txBody>
          <a:bodyPr/>
          <a:lstStyle>
            <a:lvl1pPr marL="0" indent="0" algn="ctr">
              <a:buNone/>
              <a:defRPr sz="2800" b="0" i="0">
                <a:latin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603B78D0-C8F1-491F-93C1-3929A0D8AC2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280174" y="2104565"/>
            <a:ext cx="3620150" cy="380067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6" name="Tijdelijke aanduiding voor tekst 13">
            <a:extLst>
              <a:ext uri="{FF2B5EF4-FFF2-40B4-BE49-F238E27FC236}">
                <a16:creationId xmlns:a16="http://schemas.microsoft.com/office/drawing/2014/main" id="{2D71F845-FA12-4326-BCDE-D2EFC427FA8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80175" y="1339386"/>
            <a:ext cx="3620150" cy="297861"/>
          </a:xfrm>
        </p:spPr>
        <p:txBody>
          <a:bodyPr/>
          <a:lstStyle>
            <a:lvl1pPr marL="0" indent="0" algn="ctr">
              <a:buNone/>
              <a:defRPr sz="2800" b="0" i="0">
                <a:latin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  <p:cxnSp>
        <p:nvCxnSpPr>
          <p:cNvPr id="22" name="Rechte verbindingslijn 17">
            <a:extLst>
              <a:ext uri="{FF2B5EF4-FFF2-40B4-BE49-F238E27FC236}">
                <a16:creationId xmlns:a16="http://schemas.microsoft.com/office/drawing/2014/main" id="{91845AAE-654B-F948-A1B2-D52C4E6C40C6}"/>
              </a:ext>
            </a:extLst>
          </p:cNvPr>
          <p:cNvCxnSpPr>
            <a:cxnSpLocks/>
          </p:cNvCxnSpPr>
          <p:nvPr userDrawn="1"/>
        </p:nvCxnSpPr>
        <p:spPr>
          <a:xfrm>
            <a:off x="8723575" y="1850894"/>
            <a:ext cx="2784063" cy="0"/>
          </a:xfrm>
          <a:prstGeom prst="line">
            <a:avLst/>
          </a:prstGeom>
          <a:ln w="12700" cap="rnd">
            <a:prstDash val="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jdelijke aanduiding voor inhoud 2">
            <a:extLst>
              <a:ext uri="{FF2B5EF4-FFF2-40B4-BE49-F238E27FC236}">
                <a16:creationId xmlns:a16="http://schemas.microsoft.com/office/drawing/2014/main" id="{3792FA25-CEE0-3243-80C5-1C95E75F7011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8522360" y="2106617"/>
            <a:ext cx="2985278" cy="380682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24" name="Tijdelijke aanduiding voor tekst 13">
            <a:extLst>
              <a:ext uri="{FF2B5EF4-FFF2-40B4-BE49-F238E27FC236}">
                <a16:creationId xmlns:a16="http://schemas.microsoft.com/office/drawing/2014/main" id="{BB0EF778-A7C8-B544-BCBA-7EC97DA3E88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22360" y="1341438"/>
            <a:ext cx="2985278" cy="297861"/>
          </a:xfrm>
        </p:spPr>
        <p:txBody>
          <a:bodyPr/>
          <a:lstStyle>
            <a:lvl1pPr marL="0" indent="0" algn="ctr">
              <a:buNone/>
              <a:defRPr sz="2800" b="0" i="0">
                <a:latin typeface="Calibri" panose="020F0502020204030204" pitchFamily="34" charset="0"/>
              </a:defRPr>
            </a:lvl1pPr>
          </a:lstStyle>
          <a:p>
            <a:pPr lvl="0"/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633946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67">
          <p15:clr>
            <a:srgbClr val="FBAE40"/>
          </p15:clr>
        </p15:guide>
        <p15:guide id="4" pos="361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59A6-DDF5-4507-BDF9-F03D1F4BF29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8DD-B967-4217-A7DE-D8A33069A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019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59A6-DDF5-4507-BDF9-F03D1F4BF29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8DD-B967-4217-A7DE-D8A33069AC43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108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59A6-DDF5-4507-BDF9-F03D1F4BF29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8DD-B967-4217-A7DE-D8A33069A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392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59A6-DDF5-4507-BDF9-F03D1F4BF29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8DD-B967-4217-A7DE-D8A33069A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602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59A6-DDF5-4507-BDF9-F03D1F4BF29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8DD-B967-4217-A7DE-D8A33069A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429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59A6-DDF5-4507-BDF9-F03D1F4BF29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8DD-B967-4217-A7DE-D8A33069A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827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43559A6-DDF5-4507-BDF9-F03D1F4BF29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60D08DD-B967-4217-A7DE-D8A33069A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467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559A6-DDF5-4507-BDF9-F03D1F4BF29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D08DD-B967-4217-A7DE-D8A33069A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9956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43559A6-DDF5-4507-BDF9-F03D1F4BF290}" type="datetimeFigureOut">
              <a:rPr lang="nl-NL" smtClean="0"/>
              <a:t>27-10-2020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60D08DD-B967-4217-A7DE-D8A33069AC43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84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lokale-democratie.nl/groups/view/57979220/democratische-energietransitie/blog/view/57981155/innovatietraject-res-twente-volksvertegenwoordigers-aan-zet" TargetMode="External"/><Relationship Id="rId2" Type="http://schemas.openxmlformats.org/officeDocument/2006/relationships/hyperlink" Target="https://www.energieparticipatie.nl/leren/welke-kaders/welke-beleidskaders-kan-ik-opstellen-voor-participati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eparticipatie.nl/" TargetMode="External"/><Relationship Id="rId2" Type="http://schemas.openxmlformats.org/officeDocument/2006/relationships/hyperlink" Target="https://www.regionale-energiestrategie.nl/bibliotheek/participatie+volksvertegenwoordigers/volksvertegenwoordigers+res/default.aspx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hyperlink" Target="http://www.lokale-democratie.nl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energievoordrenthe.nl/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E1F681-4CA1-43D1-9F43-88AF42FF2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965" y="2032436"/>
            <a:ext cx="11521108" cy="4299892"/>
          </a:xfrm>
        </p:spPr>
        <p:txBody>
          <a:bodyPr vert="horz" lIns="0" tIns="45720" rIns="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nl-NL" sz="7200" b="1" dirty="0"/>
          </a:p>
          <a:p>
            <a:pPr marL="0" indent="0">
              <a:buNone/>
            </a:pPr>
            <a:endParaRPr lang="nl-NL" sz="5600" b="1" dirty="0"/>
          </a:p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br>
              <a:rPr lang="nl-NL" dirty="0"/>
            </a:br>
            <a:endParaRPr lang="nl-NL" dirty="0"/>
          </a:p>
          <a:p>
            <a:r>
              <a:rPr lang="nl-NL" sz="7400" dirty="0"/>
              <a:t>Tekeningen van Herman Roozen uit Coevorden </a:t>
            </a:r>
          </a:p>
          <a:p>
            <a:r>
              <a:rPr lang="nl-NL" sz="7400" dirty="0"/>
              <a:t>Herman is onlangs uitgeroepen tot Stripmaker des Vaderlands voor drie jaar</a:t>
            </a:r>
          </a:p>
          <a:p>
            <a:br>
              <a:rPr lang="nl-NL" dirty="0"/>
            </a:br>
            <a:endParaRPr lang="nl-NL" dirty="0"/>
          </a:p>
          <a:p>
            <a:r>
              <a:rPr lang="nl-NL" dirty="0"/>
              <a:t> </a:t>
            </a:r>
          </a:p>
          <a:p>
            <a:r>
              <a:rPr lang="nl-NL" dirty="0"/>
              <a:t> 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1" y="883920"/>
            <a:ext cx="4863538" cy="72175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	</a:t>
            </a:r>
            <a:r>
              <a:rPr lang="nl-NL" sz="7300" b="1" dirty="0">
                <a:solidFill>
                  <a:schemeClr val="tx1"/>
                </a:solidFill>
              </a:rPr>
              <a:t>Welkom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11B4B13-45FD-4C09-B7A8-CB03C3A63B31}"/>
              </a:ext>
            </a:extLst>
          </p:cNvPr>
          <p:cNvSpPr txBox="1"/>
          <p:nvPr/>
        </p:nvSpPr>
        <p:spPr>
          <a:xfrm>
            <a:off x="653144" y="2154334"/>
            <a:ext cx="1229236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pic>
        <p:nvPicPr>
          <p:cNvPr id="16" name="Afbeelding 15" descr="Afbeelding met kaart&#10;&#10;Automatisch gegenereerde beschrijving">
            <a:extLst>
              <a:ext uri="{FF2B5EF4-FFF2-40B4-BE49-F238E27FC236}">
                <a16:creationId xmlns:a16="http://schemas.microsoft.com/office/drawing/2014/main" id="{206A1E32-E3B6-41A2-9DDD-DE926FA6F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6968"/>
            <a:ext cx="12192000" cy="2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117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44AD1-C4E6-4200-AE12-541BD74E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27" y="286603"/>
            <a:ext cx="10666153" cy="1145033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nl-NL" b="1" dirty="0"/>
              <a:t>				</a:t>
            </a: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			</a:t>
            </a:r>
            <a:b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				</a:t>
            </a:r>
            <a:r>
              <a:rPr lang="nl-NL" sz="3600" b="1" dirty="0">
                <a:solidFill>
                  <a:schemeClr val="tx1"/>
                </a:solidFill>
              </a:rPr>
              <a:t>Stand van zaken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A7E402-A4CD-41E4-A2E5-15B992D13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1491" y="2033751"/>
            <a:ext cx="10880436" cy="4302394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RES-regio Drenthe op koers</a:t>
            </a:r>
          </a:p>
          <a:p>
            <a:pPr>
              <a:spcAft>
                <a:spcPts val="0"/>
              </a:spcAft>
            </a:pPr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echter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2025 alle benodigde vergunningen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verleend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2030 bijdrage 3,45 </a:t>
            </a:r>
            <a:r>
              <a:rPr lang="nl-NL" sz="32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TWh</a:t>
            </a: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gerealiseerd 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Samenwerking bij concretiseren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ambities op proef gesteld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Knelpunten oplossen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Antwoorden op essentiële vragen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9CB38"/>
              </a:buClr>
              <a:buNone/>
            </a:pPr>
            <a:endParaRPr lang="nl-NL" sz="3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F33520-76F3-44E7-9BB8-F9A6B5EF7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342010"/>
            <a:ext cx="2817886" cy="108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7709FDA2-386F-465F-952E-8D707F318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380" y="342010"/>
            <a:ext cx="4877620" cy="57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446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44AD1-C4E6-4200-AE12-541BD74E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27" y="286603"/>
            <a:ext cx="10666153" cy="1145033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nl-NL" b="1" dirty="0"/>
              <a:t>				</a:t>
            </a: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			</a:t>
            </a:r>
            <a:b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				</a:t>
            </a:r>
            <a:r>
              <a:rPr lang="nl-NL" sz="3600" b="1" dirty="0">
                <a:solidFill>
                  <a:schemeClr val="tx1"/>
                </a:solidFill>
              </a:rPr>
              <a:t>Stand van zaken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A7E402-A4CD-41E4-A2E5-15B992D13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1491" y="2033751"/>
            <a:ext cx="10880436" cy="430239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Gemeentelijke</a:t>
            </a:r>
          </a:p>
          <a:p>
            <a:pPr>
              <a:spcAft>
                <a:spcPts val="0"/>
              </a:spcAft>
            </a:pPr>
            <a:r>
              <a:rPr lang="nl-NL" sz="4000" b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Warmtetransitievisies</a:t>
            </a: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spelen centrale rol in </a:t>
            </a:r>
          </a:p>
          <a:p>
            <a:pPr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Regionale Structuur Warmte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9CB38"/>
              </a:buClr>
              <a:buNone/>
            </a:pPr>
            <a:endParaRPr lang="nl-NL" sz="3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F33520-76F3-44E7-9BB8-F9A6B5EF7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342010"/>
            <a:ext cx="2817886" cy="1080000"/>
          </a:xfrm>
          <a:prstGeom prst="rect">
            <a:avLst/>
          </a:prstGeom>
        </p:spPr>
      </p:pic>
      <p:pic>
        <p:nvPicPr>
          <p:cNvPr id="6" name="Afbeelding 5" descr="Afbeelding met tekening&#10;&#10;Automatisch gegenereerde beschrijving">
            <a:extLst>
              <a:ext uri="{FF2B5EF4-FFF2-40B4-BE49-F238E27FC236}">
                <a16:creationId xmlns:a16="http://schemas.microsoft.com/office/drawing/2014/main" id="{A97CFEAD-5F45-4D74-BA0C-980FFC01A7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790" y="252145"/>
            <a:ext cx="5070137" cy="60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93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44AD1-C4E6-4200-AE12-541BD74E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27" y="286603"/>
            <a:ext cx="10666153" cy="1145033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nl-NL" b="1" dirty="0"/>
              <a:t>				</a:t>
            </a: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			</a:t>
            </a:r>
            <a:b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				</a:t>
            </a:r>
            <a:r>
              <a:rPr lang="nl-NL" sz="3600" b="1" dirty="0">
                <a:solidFill>
                  <a:schemeClr val="tx1"/>
                </a:solidFill>
              </a:rPr>
              <a:t>Stand van zaken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A7E402-A4CD-41E4-A2E5-15B992D13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1491" y="2033751"/>
            <a:ext cx="10880436" cy="4302394"/>
          </a:xfrm>
        </p:spPr>
        <p:txBody>
          <a:bodyPr vert="horz" lIns="0" tIns="45720" rIns="0" bIns="45720" rtlCol="0" anchor="t">
            <a:normAutofit fontScale="92500" lnSpcReduction="20000"/>
          </a:bodyPr>
          <a:lstStyle/>
          <a:p>
            <a:pPr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 1.0 - uiterlijk 1 juli 2021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bij NP RES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Besluitvorming RES 1.0 –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vanaf april 2021</a:t>
            </a:r>
            <a:endParaRPr lang="nl-NL" sz="40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 2.0 </a:t>
            </a:r>
          </a:p>
          <a:p>
            <a:pPr>
              <a:spcAft>
                <a:spcPts val="0"/>
              </a:spcAft>
            </a:pPr>
            <a:r>
              <a:rPr lang="nl-NL" sz="3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 3.0</a:t>
            </a:r>
            <a:endParaRPr lang="nl-NL" sz="24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9CB38"/>
              </a:buClr>
              <a:buNone/>
            </a:pPr>
            <a:endParaRPr lang="nl-NL" sz="3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F33520-76F3-44E7-9BB8-F9A6B5EF7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342010"/>
            <a:ext cx="2817886" cy="1080000"/>
          </a:xfrm>
          <a:prstGeom prst="rect">
            <a:avLst/>
          </a:prstGeom>
        </p:spPr>
      </p:pic>
      <p:pic>
        <p:nvPicPr>
          <p:cNvPr id="8" name="Afbeelding 7" descr="Afbeelding met tekst&#10;&#10;Automatisch gegenereerde beschrijving">
            <a:extLst>
              <a:ext uri="{FF2B5EF4-FFF2-40B4-BE49-F238E27FC236}">
                <a16:creationId xmlns:a16="http://schemas.microsoft.com/office/drawing/2014/main" id="{891441C1-C742-4910-A68D-4EEC5717B2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910" y="286603"/>
            <a:ext cx="4819543" cy="57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86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44AD1-C4E6-4200-AE12-541BD74E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27" y="286603"/>
            <a:ext cx="10666153" cy="1145033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nl-NL" b="1" dirty="0"/>
              <a:t>				</a:t>
            </a: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			</a:t>
            </a:r>
            <a:b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				</a:t>
            </a:r>
            <a:r>
              <a:rPr lang="nl-NL" sz="3600" b="1" dirty="0">
                <a:solidFill>
                  <a:schemeClr val="tx1"/>
                </a:solidFill>
              </a:rPr>
              <a:t>Stand van zaken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A7E402-A4CD-41E4-A2E5-15B992D13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1491" y="2033751"/>
            <a:ext cx="10880436" cy="4302394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Kortom:</a:t>
            </a:r>
          </a:p>
          <a:p>
            <a:pPr>
              <a:spcAft>
                <a:spcPts val="0"/>
              </a:spcAft>
            </a:pPr>
            <a:endParaRPr lang="nl-NL" sz="4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 zal voor vele jaren </a:t>
            </a:r>
          </a:p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onderdeel zijn van ons </a:t>
            </a:r>
          </a:p>
          <a:p>
            <a:pPr>
              <a:spcAft>
                <a:spcPts val="0"/>
              </a:spcAft>
            </a:pPr>
            <a:r>
              <a:rPr lang="nl-NL" sz="40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werk, ons leven</a:t>
            </a:r>
            <a:endParaRPr lang="nl-NL" sz="32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9CB38"/>
              </a:buClr>
              <a:buNone/>
            </a:pPr>
            <a:endParaRPr lang="nl-NL" sz="3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F33520-76F3-44E7-9BB8-F9A6B5EF7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342010"/>
            <a:ext cx="2817886" cy="1080000"/>
          </a:xfrm>
          <a:prstGeom prst="rect">
            <a:avLst/>
          </a:prstGeom>
        </p:spPr>
      </p:pic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355D9592-A718-45C7-9FD3-DE2230AEE2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678" y="521855"/>
            <a:ext cx="4893795" cy="57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388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B10EC8-9F62-4451-9004-0F36A5C42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 r="-1" b="5277"/>
          <a:stretch/>
        </p:blipFill>
        <p:spPr>
          <a:xfrm>
            <a:off x="629335" y="989339"/>
            <a:ext cx="11151987" cy="2716388"/>
          </a:xfrm>
          <a:prstGeom prst="rect">
            <a:avLst/>
          </a:prstGeom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185BEF8C-2903-480B-B22B-461A7A516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31377"/>
            <a:ext cx="10058400" cy="967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nl-NL" b="1" dirty="0">
                <a:latin typeface="+mn-lt"/>
              </a:rPr>
              <a:t>12 gemeenten in </a:t>
            </a:r>
            <a:r>
              <a:rPr lang="nl-NL" b="1" dirty="0" err="1">
                <a:latin typeface="+mn-lt"/>
              </a:rPr>
              <a:t>res</a:t>
            </a:r>
            <a:r>
              <a:rPr lang="nl-NL" b="1" dirty="0">
                <a:latin typeface="+mn-lt"/>
              </a:rPr>
              <a:t>-regio Drenthe</a:t>
            </a:r>
          </a:p>
          <a:p>
            <a:pPr algn="ctr"/>
            <a:r>
              <a:rPr lang="nl-NL" b="1" dirty="0">
                <a:latin typeface="+mn-lt"/>
              </a:rPr>
              <a:t>Burgemeester Bert Bouwmeester</a:t>
            </a:r>
            <a:endParaRPr lang="nl-NL" b="1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88929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557" y="385012"/>
            <a:ext cx="3873279" cy="96252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  </a:t>
            </a:r>
            <a:r>
              <a:rPr lang="nl-NL" sz="2400" b="1" dirty="0">
                <a:solidFill>
                  <a:schemeClr val="tx1"/>
                </a:solidFill>
              </a:rPr>
              <a:t>12 gemeenten RES-regio Drenthe</a:t>
            </a:r>
            <a:endParaRPr lang="nl-NL" b="1" dirty="0">
              <a:solidFill>
                <a:schemeClr val="tx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9C7E9F5-CEE0-4686-8DB4-A4F3A7C26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1" y="3412713"/>
            <a:ext cx="4363440" cy="2772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6DF21-7F87-4C7C-9779-14CF29C3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45735"/>
            <a:ext cx="10058400" cy="4023360"/>
          </a:xfrm>
        </p:spPr>
        <p:txBody>
          <a:bodyPr/>
          <a:lstStyle/>
          <a:p>
            <a:endParaRPr lang="nl-NL" dirty="0"/>
          </a:p>
          <a:p>
            <a:r>
              <a:rPr lang="nl-NL" dirty="0">
                <a:solidFill>
                  <a:schemeClr val="tx1"/>
                </a:solidFill>
              </a:rPr>
              <a:t>RES-regio Drenthe werkt samen om regionale energiestrategie te ontwikkelen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solidFill>
                  <a:schemeClr val="tx1"/>
                </a:solidFill>
              </a:rPr>
              <a:t> Overheden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solidFill>
                  <a:schemeClr val="tx1"/>
                </a:solidFill>
              </a:rPr>
              <a:t> Netbeheerders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solidFill>
                  <a:schemeClr val="tx1"/>
                </a:solidFill>
              </a:rPr>
              <a:t> Maatschappelijke partners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>
                <a:solidFill>
                  <a:schemeClr val="tx1"/>
                </a:solidFill>
              </a:rPr>
              <a:t> Jongeren</a:t>
            </a:r>
          </a:p>
          <a:p>
            <a:pPr>
              <a:buFont typeface="Wingdings" panose="05000000000000000000" pitchFamily="2" charset="2"/>
              <a:buChar char="q"/>
            </a:pPr>
            <a:endParaRPr lang="nl-NL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nl-NL" dirty="0">
                <a:solidFill>
                  <a:schemeClr val="tx1"/>
                </a:solidFill>
              </a:rPr>
              <a:t>              </a:t>
            </a:r>
            <a:r>
              <a:rPr lang="nl-NL" b="1" dirty="0">
                <a:solidFill>
                  <a:schemeClr val="tx1"/>
                </a:solidFill>
              </a:rPr>
              <a:t>Veel stakeholders met allerlei belangen</a:t>
            </a:r>
          </a:p>
        </p:txBody>
      </p:sp>
    </p:spTree>
    <p:extLst>
      <p:ext uri="{BB962C8B-B14F-4D97-AF65-F5344CB8AC3E}">
        <p14:creationId xmlns:p14="http://schemas.microsoft.com/office/powerpoint/2010/main" val="676299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557" y="385012"/>
            <a:ext cx="3873279" cy="96252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  </a:t>
            </a:r>
            <a:r>
              <a:rPr lang="nl-NL" sz="2400" b="1" dirty="0">
                <a:solidFill>
                  <a:schemeClr val="tx1"/>
                </a:solidFill>
              </a:rPr>
              <a:t>12 gemeenten RES-regio Drenthe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6DF21-7F87-4C7C-9779-14CF29C3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45735"/>
            <a:ext cx="10058400" cy="4023360"/>
          </a:xfrm>
        </p:spPr>
        <p:txBody>
          <a:bodyPr/>
          <a:lstStyle/>
          <a:p>
            <a:endParaRPr lang="nl-NL" dirty="0"/>
          </a:p>
          <a:p>
            <a:r>
              <a:rPr lang="nl-NL" sz="2400" b="1" dirty="0">
                <a:solidFill>
                  <a:schemeClr val="tx1"/>
                </a:solidFill>
              </a:rPr>
              <a:t>Gemeenten en hernieuwbare energie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Sommige gemeenten hebben al beleid ontwikkeld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Andere gemeenten zijn daarmee nu volop bezig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veel gemeenten is gesprek over beleid al gevoerd met eigen inwoners</a:t>
            </a:r>
          </a:p>
          <a:p>
            <a:pPr marL="0" indent="0">
              <a:buNone/>
            </a:pPr>
            <a:endParaRPr lang="nl-NL" sz="12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Drentse opgave tot 2030 grotendeels al ingevuld door gemeenten </a:t>
            </a:r>
          </a:p>
          <a:p>
            <a:pPr marL="0" indent="0" algn="ctr">
              <a:buNone/>
            </a:pPr>
            <a:r>
              <a:rPr lang="nl-NL" sz="24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RES-regio Drenthe behoort daarmee tot de koplopers in Nederland </a:t>
            </a:r>
            <a:endParaRPr lang="nl-NL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419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557" y="385012"/>
            <a:ext cx="3873279" cy="96252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  </a:t>
            </a:r>
            <a:r>
              <a:rPr lang="nl-NL" sz="2400" b="1" dirty="0">
                <a:solidFill>
                  <a:schemeClr val="tx1"/>
                </a:solidFill>
              </a:rPr>
              <a:t>12 gemeenten RES-regio Drenthe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6DF21-7F87-4C7C-9779-14CF29C3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45735"/>
            <a:ext cx="10058400" cy="4023360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nl-NL" sz="2400" b="1" dirty="0">
                <a:solidFill>
                  <a:schemeClr val="tx1"/>
                </a:solidFill>
              </a:rPr>
              <a:t>Waarom regionale samenwerking?</a:t>
            </a:r>
            <a:r>
              <a:rPr lang="nl-NL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nl-NL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Van elkaar leren</a:t>
            </a:r>
          </a:p>
          <a:p>
            <a:pPr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Samen antwoorden zoeken op nieuwe vraagstukken </a:t>
            </a:r>
          </a:p>
          <a:p>
            <a:pPr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Niet zelf het wiel te hoeven uitvinden</a:t>
            </a:r>
          </a:p>
          <a:p>
            <a:pPr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Kansen om bovenlokale vraagstukken samen op te pakken</a:t>
            </a:r>
          </a:p>
          <a:p>
            <a:pPr marL="0" indent="0" algn="ctr">
              <a:buClr>
                <a:srgbClr val="99CB38"/>
              </a:buClr>
              <a:buNone/>
            </a:pPr>
            <a:r>
              <a:rPr lang="nl-NL" sz="24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Vraagstukken houden niet op bij gemeentegrenzen</a:t>
            </a:r>
            <a:endParaRPr lang="nl-NL" sz="2400" b="1" dirty="0">
              <a:solidFill>
                <a:prstClr val="black"/>
              </a:solidFill>
            </a:endParaRPr>
          </a:p>
          <a:p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F5118EC-E0CA-4662-AE8A-961E3D78279C}"/>
              </a:ext>
            </a:extLst>
          </p:cNvPr>
          <p:cNvSpPr/>
          <p:nvPr/>
        </p:nvSpPr>
        <p:spPr>
          <a:xfrm>
            <a:off x="1097279" y="2959641"/>
            <a:ext cx="10366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FD48965A-86CD-4224-8236-FC71FEB7B8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000" y="4807017"/>
            <a:ext cx="8549999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02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557" y="385012"/>
            <a:ext cx="3873279" cy="96252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  </a:t>
            </a:r>
            <a:r>
              <a:rPr lang="nl-NL" sz="2400" b="1" dirty="0">
                <a:solidFill>
                  <a:schemeClr val="tx1"/>
                </a:solidFill>
              </a:rPr>
              <a:t>12 gemeenten RES-regio Drenthe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6DF21-7F87-4C7C-9779-14CF29C3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45735"/>
            <a:ext cx="10058400" cy="4023360"/>
          </a:xfrm>
        </p:spPr>
        <p:txBody>
          <a:bodyPr>
            <a:normAutofit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nl-NL" sz="2400" b="1" dirty="0">
                <a:solidFill>
                  <a:schemeClr val="tx1"/>
                </a:solidFill>
              </a:rPr>
              <a:t>Ook landschap houdt niet op bij gemeentegrenzen</a:t>
            </a:r>
            <a:r>
              <a:rPr lang="nl-NL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nl-NL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is goed voor gemeenten? -&gt; eigen ruimtelijk beleid, vrijheid invulling energieopgave</a:t>
            </a:r>
          </a:p>
          <a:p>
            <a:pPr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Wat is goed voor Drenthe?</a:t>
            </a:r>
          </a:p>
          <a:p>
            <a:pPr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Welke trends doen zich voor?</a:t>
            </a:r>
          </a:p>
          <a:p>
            <a:pPr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Waar liggen nieuwe kansen?</a:t>
            </a:r>
          </a:p>
          <a:p>
            <a:pPr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Hoe ruimtelijke kwaliteit versterken met aandacht voor landschap en welzijn en toekomst</a:t>
            </a:r>
          </a:p>
          <a:p>
            <a:pPr marL="0" indent="0">
              <a:buClr>
                <a:srgbClr val="99CB38"/>
              </a:buClr>
              <a:buNone/>
            </a:pP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inwoners?</a:t>
            </a:r>
          </a:p>
          <a:p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F5118EC-E0CA-4662-AE8A-961E3D78279C}"/>
              </a:ext>
            </a:extLst>
          </p:cNvPr>
          <p:cNvSpPr/>
          <p:nvPr/>
        </p:nvSpPr>
        <p:spPr>
          <a:xfrm>
            <a:off x="1097279" y="2959641"/>
            <a:ext cx="10366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79052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557" y="385012"/>
            <a:ext cx="3873279" cy="96252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  </a:t>
            </a:r>
            <a:r>
              <a:rPr lang="nl-NL" sz="2400" b="1" dirty="0">
                <a:solidFill>
                  <a:schemeClr val="tx1"/>
                </a:solidFill>
              </a:rPr>
              <a:t>12 gemeenten RES-regio Drenthe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6DF21-7F87-4C7C-9779-14CF29C3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45735"/>
            <a:ext cx="10058400" cy="4023360"/>
          </a:xfrm>
        </p:spPr>
        <p:txBody>
          <a:bodyPr>
            <a:normAutofit lnSpcReduction="10000"/>
          </a:bodyPr>
          <a:lstStyle/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nl-NL" sz="2400" b="1" dirty="0">
                <a:solidFill>
                  <a:schemeClr val="tx1"/>
                </a:solidFill>
              </a:rPr>
              <a:t>Ook maatschappelijk draagvlak houdt niet op bij gemeentegrenzen</a:t>
            </a:r>
            <a:r>
              <a:rPr lang="nl-NL" sz="1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lvl="0" indent="0" defTabSz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endParaRPr lang="nl-NL" sz="11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99CB38"/>
              </a:buClr>
              <a:buNone/>
            </a:pPr>
            <a:r>
              <a:rPr lang="nl-NL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nl-NL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roces ene gemeente heeft invloed op andere gemeente(n)</a:t>
            </a:r>
          </a:p>
          <a:p>
            <a:pPr marL="0" indent="0">
              <a:buClr>
                <a:srgbClr val="99CB38"/>
              </a:buClr>
              <a:buNone/>
            </a:pPr>
            <a:endParaRPr lang="nl-NL" b="1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99CB38"/>
              </a:buClr>
              <a:buNone/>
            </a:pPr>
            <a:r>
              <a:rPr lang="nl-NL" b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Drentse </a:t>
            </a:r>
            <a:r>
              <a:rPr lang="nl-NL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energieverhaal</a:t>
            </a:r>
          </a:p>
          <a:p>
            <a:pPr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vinden Drentenaren van ontwikkeling van </a:t>
            </a:r>
          </a:p>
          <a:p>
            <a:pPr marL="0" indent="0">
              <a:buClr>
                <a:srgbClr val="99CB38"/>
              </a:buClr>
              <a:buNone/>
            </a:pP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zonne- en windprojecten in hun leefomgeving? </a:t>
            </a:r>
          </a:p>
          <a:p>
            <a:pPr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zijn hun ervaringen? </a:t>
            </a:r>
          </a:p>
          <a:p>
            <a:pPr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zien zij als kansen en bedreigingen?</a:t>
            </a:r>
          </a:p>
          <a:p>
            <a:r>
              <a:rPr lang="nl-NL" b="1" dirty="0">
                <a:solidFill>
                  <a:schemeClr val="tx1"/>
                </a:solidFill>
              </a:rPr>
              <a:t>Regionale burgertop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F5118EC-E0CA-4662-AE8A-961E3D78279C}"/>
              </a:ext>
            </a:extLst>
          </p:cNvPr>
          <p:cNvSpPr/>
          <p:nvPr/>
        </p:nvSpPr>
        <p:spPr>
          <a:xfrm>
            <a:off x="1097279" y="2959641"/>
            <a:ext cx="10366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906A539-05D0-42CA-96D6-7073B781B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753" y="3179392"/>
            <a:ext cx="4365114" cy="2773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58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557" y="385012"/>
            <a:ext cx="3873279" cy="96252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  </a:t>
            </a:r>
            <a:r>
              <a:rPr lang="nl-NL" sz="4400" b="1" dirty="0">
                <a:solidFill>
                  <a:schemeClr val="tx1"/>
                </a:solidFill>
              </a:rPr>
              <a:t>Huisregels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6DF21-7F87-4C7C-9779-14CF29C3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45735"/>
            <a:ext cx="5174933" cy="4023360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een paar </a:t>
            </a:r>
            <a:r>
              <a:rPr lang="nl-NL" b="1" dirty="0"/>
              <a:t>huisregels</a:t>
            </a:r>
            <a:r>
              <a:rPr lang="nl-NL" dirty="0"/>
              <a:t> voor vandaag</a:t>
            </a:r>
          </a:p>
          <a:p>
            <a:endParaRPr lang="nl-NL" b="1" dirty="0">
              <a:solidFill>
                <a:schemeClr val="tx1"/>
              </a:solidFill>
            </a:endParaRPr>
          </a:p>
          <a:p>
            <a:r>
              <a:rPr lang="nl-NL" b="1" dirty="0">
                <a:solidFill>
                  <a:schemeClr val="tx1"/>
                </a:solidFill>
              </a:rPr>
              <a:t>laten we onszelf op ‘</a:t>
            </a:r>
            <a:r>
              <a:rPr lang="nl-NL" b="1" dirty="0" err="1">
                <a:solidFill>
                  <a:schemeClr val="tx1"/>
                </a:solidFill>
              </a:rPr>
              <a:t>mute</a:t>
            </a:r>
            <a:r>
              <a:rPr lang="nl-NL" b="1" dirty="0">
                <a:solidFill>
                  <a:schemeClr val="tx1"/>
                </a:solidFill>
              </a:rPr>
              <a:t>’ zetten als we niet spreken</a:t>
            </a:r>
          </a:p>
          <a:p>
            <a:endParaRPr lang="nl-NL" b="1" dirty="0">
              <a:solidFill>
                <a:schemeClr val="tx1"/>
              </a:solidFill>
            </a:endParaRPr>
          </a:p>
          <a:p>
            <a:r>
              <a:rPr lang="nl-NL" b="1" dirty="0">
                <a:solidFill>
                  <a:schemeClr val="tx1"/>
                </a:solidFill>
              </a:rPr>
              <a:t>deze sessie wordt opgenomen</a:t>
            </a:r>
          </a:p>
          <a:p>
            <a:endParaRPr lang="nl-NL" b="1" dirty="0">
              <a:solidFill>
                <a:schemeClr val="tx1"/>
              </a:solidFill>
            </a:endParaRPr>
          </a:p>
          <a:p>
            <a:r>
              <a:rPr lang="nl-NL" b="1" dirty="0">
                <a:solidFill>
                  <a:schemeClr val="tx1"/>
                </a:solidFill>
              </a:rPr>
              <a:t>stel uw vragen in de chat</a:t>
            </a:r>
          </a:p>
          <a:p>
            <a:endParaRPr lang="nl-NL" b="1" dirty="0">
              <a:solidFill>
                <a:schemeClr val="tx1"/>
              </a:solidFill>
            </a:endParaRPr>
          </a:p>
          <a:p>
            <a:r>
              <a:rPr lang="nl-NL" b="1" dirty="0">
                <a:solidFill>
                  <a:schemeClr val="tx1"/>
                </a:solidFill>
              </a:rPr>
              <a:t>neem actief deel aan de gesprekken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8C48F8B-80A2-7441-8C5E-878CFBD53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1286" y="3154713"/>
            <a:ext cx="6117568" cy="2954445"/>
          </a:xfrm>
          <a:prstGeom prst="rect">
            <a:avLst/>
          </a:prstGeom>
        </p:spPr>
      </p:pic>
      <p:pic>
        <p:nvPicPr>
          <p:cNvPr id="7" name="Graphic 6" descr="Arrow Down">
            <a:extLst>
              <a:ext uri="{FF2B5EF4-FFF2-40B4-BE49-F238E27FC236}">
                <a16:creationId xmlns:a16="http://schemas.microsoft.com/office/drawing/2014/main" id="{2397711C-E220-244B-B136-E994E6A63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96395" y="5090313"/>
            <a:ext cx="599209" cy="599209"/>
          </a:xfrm>
          <a:prstGeom prst="rect">
            <a:avLst/>
          </a:prstGeom>
        </p:spPr>
      </p:pic>
      <p:pic>
        <p:nvPicPr>
          <p:cNvPr id="10" name="Graphic 9" descr="Arrow Down">
            <a:extLst>
              <a:ext uri="{FF2B5EF4-FFF2-40B4-BE49-F238E27FC236}">
                <a16:creationId xmlns:a16="http://schemas.microsoft.com/office/drawing/2014/main" id="{6564B13B-2D7D-1644-9D60-335D1C42F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76614" y="5090313"/>
            <a:ext cx="599209" cy="599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149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557" y="385012"/>
            <a:ext cx="3873279" cy="96252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  </a:t>
            </a:r>
            <a:r>
              <a:rPr lang="nl-NL" sz="2400" b="1" dirty="0">
                <a:solidFill>
                  <a:schemeClr val="tx1"/>
                </a:solidFill>
              </a:rPr>
              <a:t>12 gemeenten RES-regio Drenthe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6DF21-7F87-4C7C-9779-14CF29C3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7280" y="1845735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nl-NL" sz="105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Samen optrekken betekent niet processen van gemeenten overnemen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l-NL" sz="24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Samen optrekken betekent elkaars processen een positieve impuls geven</a:t>
            </a:r>
          </a:p>
          <a:p>
            <a:endParaRPr lang="nl-NL" sz="2400" b="1" dirty="0">
              <a:solidFill>
                <a:schemeClr val="tx1"/>
              </a:solidFill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8F5118EC-E0CA-4662-AE8A-961E3D78279C}"/>
              </a:ext>
            </a:extLst>
          </p:cNvPr>
          <p:cNvSpPr/>
          <p:nvPr/>
        </p:nvSpPr>
        <p:spPr>
          <a:xfrm>
            <a:off x="1097279" y="2959641"/>
            <a:ext cx="103665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599B533-2865-4AC8-8D93-B9EA5B080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2" y="4279627"/>
            <a:ext cx="11114999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503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B10EC8-9F62-4451-9004-0F36A5C42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 r="-1" b="5277"/>
          <a:stretch/>
        </p:blipFill>
        <p:spPr>
          <a:xfrm>
            <a:off x="629335" y="989339"/>
            <a:ext cx="11151987" cy="2716388"/>
          </a:xfrm>
          <a:prstGeom prst="rect">
            <a:avLst/>
          </a:prstGeom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185BEF8C-2903-480B-B22B-461A7A516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31377"/>
            <a:ext cx="10058400" cy="967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nl-NL" b="1" dirty="0">
                <a:latin typeface="+mn-lt"/>
              </a:rPr>
              <a:t>Elektriciteit en netcapaciteit</a:t>
            </a:r>
          </a:p>
          <a:p>
            <a:pPr algn="ctr"/>
            <a:r>
              <a:rPr lang="nl-NL" b="1" dirty="0">
                <a:latin typeface="+mn-lt"/>
                <a:cs typeface="Calibri"/>
              </a:rPr>
              <a:t>GEDEPUTEERDE Tjisse Stelpstra</a:t>
            </a:r>
            <a:endParaRPr lang="nl-NL" b="1" dirty="0">
              <a:latin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883131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44AD1-C4E6-4200-AE12-541BD74E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27" y="286603"/>
            <a:ext cx="10666153" cy="1145033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nl-NL" b="1" dirty="0"/>
              <a:t>				</a:t>
            </a: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			</a:t>
            </a:r>
            <a:b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				</a:t>
            </a: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Elektriciteit – RES 1.0</a:t>
            </a:r>
            <a:endParaRPr lang="nl-NL" sz="3600" b="1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A7E402-A4CD-41E4-A2E5-15B992D13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1491" y="2033751"/>
            <a:ext cx="10880436" cy="4302394"/>
          </a:xfrm>
        </p:spPr>
        <p:txBody>
          <a:bodyPr vert="horz" lIns="0" tIns="45720" rIns="0" bIns="45720" rtlCol="0" anchor="t">
            <a:normAutofit/>
          </a:bodyPr>
          <a:lstStyle/>
          <a:p>
            <a:pPr lvl="0">
              <a:buClr>
                <a:srgbClr val="99CB38"/>
              </a:buClr>
            </a:pPr>
            <a:r>
              <a:rPr lang="nl-NL" sz="3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Drentse bijdrage Regionale Energie Strategie 1.0  </a:t>
            </a:r>
          </a:p>
          <a:p>
            <a:pPr lvl="0">
              <a:buClr>
                <a:srgbClr val="99CB38"/>
              </a:buClr>
            </a:pPr>
            <a:r>
              <a:rPr lang="nl-NL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Bijdrage is opgebouwd uit:</a:t>
            </a:r>
          </a:p>
          <a:p>
            <a:pPr lvl="0">
              <a:buClr>
                <a:srgbClr val="99CB38"/>
              </a:buClr>
            </a:pPr>
            <a:r>
              <a:rPr lang="nl-NL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zonne- en windenergie op basis van:</a:t>
            </a: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sz="3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nl-NL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Windenergie op land</a:t>
            </a: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Zonne-energie op land (veldopstellingen)</a:t>
            </a:r>
          </a:p>
          <a:p>
            <a:pPr lvl="0">
              <a:buClr>
                <a:srgbClr val="99CB38"/>
              </a:buClr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Zonne-energie op daken</a:t>
            </a:r>
          </a:p>
          <a:p>
            <a:pPr marL="0" lvl="0" indent="0">
              <a:buClr>
                <a:srgbClr val="99CB38"/>
              </a:buClr>
              <a:buNone/>
            </a:pPr>
            <a:r>
              <a:rPr lang="nl-NL" sz="3200">
                <a:solidFill>
                  <a:prstClr val="black">
                    <a:lumMod val="75000"/>
                    <a:lumOff val="25000"/>
                  </a:prstClr>
                </a:solidFill>
              </a:rPr>
              <a:t>     (</a:t>
            </a:r>
            <a:r>
              <a:rPr lang="nl-NL" sz="3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vermogen &gt; 15 kWp)</a:t>
            </a:r>
          </a:p>
          <a:p>
            <a:pPr marL="0" lvl="0" indent="0">
              <a:buClr>
                <a:srgbClr val="99CB38"/>
              </a:buClr>
              <a:buNone/>
            </a:pPr>
            <a:endParaRPr lang="nl-NL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99CB38"/>
              </a:buClr>
              <a:buNone/>
            </a:pPr>
            <a:endParaRPr lang="nl-NL" sz="3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F33520-76F3-44E7-9BB8-F9A6B5EF7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342010"/>
            <a:ext cx="2817886" cy="1080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75F42BB-E0B7-492C-950F-AFF631A73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6473" y="286603"/>
            <a:ext cx="1296000" cy="1296000"/>
          </a:xfrm>
          <a:prstGeom prst="rect">
            <a:avLst/>
          </a:prstGeom>
        </p:spPr>
      </p:pic>
      <p:pic>
        <p:nvPicPr>
          <p:cNvPr id="10" name="Afbeelding 9" descr="Afbeelding met tekst&#10;&#10;Automatisch gegenereerde beschrijving">
            <a:extLst>
              <a:ext uri="{FF2B5EF4-FFF2-40B4-BE49-F238E27FC236}">
                <a16:creationId xmlns:a16="http://schemas.microsoft.com/office/drawing/2014/main" id="{262A510B-5BF7-4494-9DBF-A8205E2C98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992" y="2484145"/>
            <a:ext cx="3230194" cy="38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691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10C9A7-3EFC-4CCF-B102-86B72B8A5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145033"/>
          </a:xfrm>
        </p:spPr>
        <p:txBody>
          <a:bodyPr/>
          <a:lstStyle/>
          <a:p>
            <a:r>
              <a:rPr lang="nl-NL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                </a:t>
            </a:r>
            <a:r>
              <a:rPr lang="nl-NL" sz="3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Elektriciteit – RES 1.0</a:t>
            </a:r>
            <a:endParaRPr lang="nl-NL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D55263F-C682-45B1-A7DA-064D4E2D8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763932" y="4161295"/>
            <a:ext cx="1391748" cy="1707800"/>
          </a:xfrm>
        </p:spPr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6" name="Tijdelijke aanduiding voor inhoud 4">
            <a:extLst>
              <a:ext uri="{FF2B5EF4-FFF2-40B4-BE49-F238E27FC236}">
                <a16:creationId xmlns:a16="http://schemas.microsoft.com/office/drawing/2014/main" id="{0D2B0B8E-03BB-4953-A5E7-2CD849272A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351636"/>
            <a:ext cx="2817886" cy="1080000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CD8EFDAE-E174-4D5B-BCD2-0E21CC6EDFBD}"/>
              </a:ext>
            </a:extLst>
          </p:cNvPr>
          <p:cNvSpPr/>
          <p:nvPr/>
        </p:nvSpPr>
        <p:spPr>
          <a:xfrm>
            <a:off x="4766065" y="5925066"/>
            <a:ext cx="16143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1 oktober 2020</a:t>
            </a:r>
          </a:p>
          <a:p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4F35F196-E003-4A48-BA6E-850F4A1A7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982" y="1953928"/>
            <a:ext cx="5054022" cy="3885642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FE4FC250-6410-4689-8EBB-201C650F7B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6720" y="243636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28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44AD1-C4E6-4200-AE12-541BD74E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27" y="286603"/>
            <a:ext cx="10666153" cy="1145033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nl-NL" b="1" dirty="0"/>
              <a:t>				</a:t>
            </a: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			</a:t>
            </a:r>
            <a:b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				</a:t>
            </a: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Elektriciteit – RES 1.0</a:t>
            </a:r>
            <a:endParaRPr lang="nl-NL" sz="3600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F33520-76F3-44E7-9BB8-F9A6B5EF7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351636"/>
            <a:ext cx="2817886" cy="1080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98348AD5-2972-4FA3-92BC-77278737A03F}"/>
              </a:ext>
            </a:extLst>
          </p:cNvPr>
          <p:cNvSpPr/>
          <p:nvPr/>
        </p:nvSpPr>
        <p:spPr>
          <a:xfrm>
            <a:off x="5066854" y="5609064"/>
            <a:ext cx="16143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prstClr val="black">
                    <a:lumMod val="75000"/>
                    <a:lumOff val="25000"/>
                  </a:prstClr>
                </a:solidFill>
              </a:rPr>
              <a:t>1 oktober 2020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BA03CEC-07CA-4462-8837-A4CB292C44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66" y="1943898"/>
            <a:ext cx="6096528" cy="3665166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43CCFE68-39B9-44F5-8741-4928DDCCB0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7680" y="286603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948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9B5B48-5089-48EA-A74B-ECFC944AC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      </a:t>
            </a:r>
            <a:r>
              <a:rPr lang="nl-NL" sz="3200" b="1" dirty="0"/>
              <a:t>Elektriciteit – RES 1.0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CBCEC4A-130F-4F57-8E6D-ED48FD890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022" y="1999738"/>
            <a:ext cx="11001676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Cijfers samengevat: </a:t>
            </a:r>
          </a:p>
          <a:p>
            <a:pPr marL="0" indent="0">
              <a:buNone/>
            </a:pPr>
            <a:r>
              <a:rPr lang="nl-NL" dirty="0"/>
              <a:t>1,310	TWh:  gerealiseerd / in aanbouw (wind, zon op veld, zon op dak)</a:t>
            </a:r>
          </a:p>
          <a:p>
            <a:pPr marL="0" indent="0">
              <a:buNone/>
            </a:pPr>
            <a:r>
              <a:rPr lang="nl-NL" dirty="0"/>
              <a:t>0,757	TWh:  vergunningen verleend / in procedure </a:t>
            </a:r>
          </a:p>
          <a:p>
            <a:pPr marL="0" indent="0">
              <a:buNone/>
            </a:pPr>
            <a:r>
              <a:rPr lang="nl-NL" dirty="0"/>
              <a:t>0,356	TWh:  ambities zon op land, waarvan ca. 0,256 TWh locatie specifiek en 0,1 TWh onbepaald</a:t>
            </a:r>
          </a:p>
          <a:p>
            <a:pPr marL="0" indent="0">
              <a:buNone/>
            </a:pPr>
            <a:r>
              <a:rPr lang="nl-NL" dirty="0"/>
              <a:t>0,101 	TWh:  ambitie wind op land</a:t>
            </a:r>
          </a:p>
          <a:p>
            <a:pPr marL="0" indent="0">
              <a:buNone/>
            </a:pPr>
            <a:r>
              <a:rPr lang="nl-NL" dirty="0"/>
              <a:t>0,652	TWh:  ambitie zon op dak </a:t>
            </a:r>
          </a:p>
          <a:p>
            <a:pPr marL="0" indent="0">
              <a:buNone/>
            </a:pPr>
            <a:r>
              <a:rPr lang="nl-NL" dirty="0"/>
              <a:t>0,271	TWh:  ambitie techniekneutraal</a:t>
            </a:r>
          </a:p>
          <a:p>
            <a:pPr marL="0" indent="0">
              <a:buNone/>
            </a:pPr>
            <a:r>
              <a:rPr lang="nl-NL"/>
              <a:t>Max </a:t>
            </a:r>
            <a:r>
              <a:rPr lang="nl-NL" dirty="0"/>
              <a:t>0,371 TWh is onbepaald / techniekneutraal. Concretisering is van belang i.v.m. netwerkdoorrekening.</a:t>
            </a:r>
          </a:p>
          <a:p>
            <a:pPr marL="0" indent="0">
              <a:buNone/>
            </a:pPr>
            <a:r>
              <a:rPr lang="nl-NL" dirty="0"/>
              <a:t>Verhouding wind / zon op land / zon op dak / techniekneutraal is     1,1  :  1,1  :  0.9  :  0,3</a:t>
            </a:r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C01F2D5-D9D2-4F41-B504-CDBB261728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34" y="597113"/>
            <a:ext cx="2817886" cy="10800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3C55B6E-2407-4820-A994-D36A64A033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720" y="318319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109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C3055-13ED-47F0-B51A-183AABBF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       </a:t>
            </a:r>
            <a:r>
              <a:rPr lang="nl-NL" sz="3200" b="1" dirty="0"/>
              <a:t>Elektriciteit – RES 1.0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B30499-3BB2-48A7-BAC9-70ABD67F1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8239" y="2057494"/>
            <a:ext cx="8390022" cy="4023360"/>
          </a:xfrm>
        </p:spPr>
        <p:txBody>
          <a:bodyPr/>
          <a:lstStyle/>
          <a:p>
            <a:endParaRPr lang="nl-NL" b="1" dirty="0"/>
          </a:p>
          <a:p>
            <a:r>
              <a:rPr lang="nl-NL" b="1" dirty="0"/>
              <a:t>Zonne-energie op daken:</a:t>
            </a:r>
          </a:p>
          <a:p>
            <a:endParaRPr lang="nl-NL" dirty="0"/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regionale aanpak gericht op realisatie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plan de campagne met 2 sporen (MKB en industrie / </a:t>
            </a:r>
          </a:p>
          <a:p>
            <a:pPr marL="0" indent="0">
              <a:buNone/>
            </a:pPr>
            <a:r>
              <a:rPr lang="nl-NL" dirty="0"/>
              <a:t>     Agrarische omgeving)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inventarisatie en onderzoek van reële potenties per gemeente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8936DF8-C342-4F79-9748-3B44380FC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606737"/>
            <a:ext cx="2817886" cy="108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D3F022E-E7DB-4688-810A-574317B61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7680" y="363981"/>
            <a:ext cx="1296000" cy="1296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36BC17C7-15DC-4DC1-82E3-093B6E6AB7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8322" y="1829732"/>
            <a:ext cx="3689128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683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C3055-13ED-47F0-B51A-183AABBF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       </a:t>
            </a:r>
            <a:r>
              <a:rPr lang="nl-NL" sz="3200" b="1" dirty="0"/>
              <a:t>Elektriciteit – RES 1.0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DB30499-3BB2-48A7-BAC9-70ABD67F1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58238" y="2057494"/>
            <a:ext cx="10180322" cy="4023360"/>
          </a:xfrm>
        </p:spPr>
        <p:txBody>
          <a:bodyPr>
            <a:normAutofit/>
          </a:bodyPr>
          <a:lstStyle/>
          <a:p>
            <a:r>
              <a:rPr lang="nl-NL" b="1" dirty="0"/>
              <a:t>Elektriciteitsnetwerk: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Geen verschillen in gegevens netbeheerders en gegevens RES-partners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De plannen van marktpartijen zijn bij RES partners bekend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Groot deel pijplijn projecten van Concept RES in 2025 te accommoderen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Randvoorwaarden om deze inspanningen gezamenlijk uit te voeren: tijd, ruimte, gunning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In 2025 zullen een aantal knelpunten blijven bestaan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Op weg naar 2030 hernieuwbare energie RES volledig accommoderen </a:t>
            </a:r>
          </a:p>
          <a:p>
            <a:endParaRPr lang="nl-NL" b="1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8936DF8-C342-4F79-9748-3B44380FC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606737"/>
            <a:ext cx="2817886" cy="10800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40B25EC-265B-4622-8EB5-4DD9C5A1D7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6720" y="363981"/>
            <a:ext cx="1296000" cy="12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0923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C3055-13ED-47F0-B51A-183AABBF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       </a:t>
            </a:r>
            <a:r>
              <a:rPr lang="nl-NL" sz="3200" b="1" dirty="0"/>
              <a:t>Elektriciteit – RES 1.0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8936DF8-C342-4F79-9748-3B44380FC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606737"/>
            <a:ext cx="2817886" cy="1080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9A95571-5F7C-477E-BCAC-8CD5B14B484F}"/>
              </a:ext>
            </a:extLst>
          </p:cNvPr>
          <p:cNvSpPr/>
          <p:nvPr/>
        </p:nvSpPr>
        <p:spPr>
          <a:xfrm>
            <a:off x="741145" y="2006871"/>
            <a:ext cx="11040177" cy="4799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Maatregelen netwerk:</a:t>
            </a:r>
          </a:p>
          <a:p>
            <a:endParaRPr lang="nl-NL" dirty="0"/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q"/>
            </a:pPr>
            <a:r>
              <a:rPr lang="nl-NL" dirty="0"/>
              <a:t>  Enexis en Rendo breiden regionale net uit waar mogelijk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q"/>
            </a:pPr>
            <a:r>
              <a:rPr lang="nl-NL" dirty="0"/>
              <a:t>  </a:t>
            </a:r>
            <a:r>
              <a:rPr lang="nl-NL" dirty="0" err="1"/>
              <a:t>TenneT</a:t>
            </a:r>
            <a:r>
              <a:rPr lang="nl-NL" dirty="0"/>
              <a:t> werkt aan hoogspanningsnet / netstructuur Drenthe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endParaRPr lang="nl-NL" dirty="0"/>
          </a:p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nl-NL" dirty="0"/>
              <a:t>Onderzoeken opschaalbare oplossingen transport-schaarste: 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q"/>
            </a:pPr>
            <a:r>
              <a:rPr lang="nl-NL" dirty="0">
                <a:solidFill>
                  <a:prstClr val="black"/>
                </a:solidFill>
              </a:rPr>
              <a:t>  </a:t>
            </a:r>
            <a:r>
              <a:rPr lang="nl-NL" dirty="0"/>
              <a:t>Gebruik maken van vluchtstrook (N-0). Generalisering via Algemene Maatregel van Bestuur (</a:t>
            </a:r>
            <a:r>
              <a:rPr lang="nl-NL" dirty="0" err="1"/>
              <a:t>TenneT</a:t>
            </a:r>
            <a:r>
              <a:rPr lang="nl-NL" dirty="0"/>
              <a:t> gaat pilot Noord Nederland N-0 starten, hiermee wordt het probleem van netcapaciteit niet volledig opgelost)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q"/>
            </a:pPr>
            <a:r>
              <a:rPr lang="nl-NL" dirty="0"/>
              <a:t> Toepassen van flexibele, schaalbare oplossingen zoals Dynamisch terug leveren, Cable Pooling, Flexibel omgaan met vraag en aanbod, Slimmer verzwaren (e-houses). Vraagt aanpassing wet- en regelgeving.</a:t>
            </a:r>
          </a:p>
          <a:p>
            <a:pPr marL="91440" lvl="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q"/>
            </a:pPr>
            <a:r>
              <a:rPr lang="nl-NL" dirty="0"/>
              <a:t> Congestiemanagement  (op dit moment nog geen oplossing, want geen marktwerking)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br>
              <a:rPr lang="nl-NL" dirty="0"/>
            </a:b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0CC46D0-BAA1-4D0E-971B-D04348E8C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0616" y="286603"/>
            <a:ext cx="1296000" cy="1296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A1EFAEC-2B49-425F-84D0-45D016BBB0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882" y="1670502"/>
            <a:ext cx="3135798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2374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DC3055-13ED-47F0-B51A-183AABBFB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                      </a:t>
            </a:r>
            <a:r>
              <a:rPr lang="nl-NL" sz="3200" b="1" dirty="0"/>
              <a:t>Elektriciteit – RES 1.0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8936DF8-C342-4F79-9748-3B44380FC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606737"/>
            <a:ext cx="2817886" cy="1080000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39A95571-5F7C-477E-BCAC-8CD5B14B484F}"/>
              </a:ext>
            </a:extLst>
          </p:cNvPr>
          <p:cNvSpPr/>
          <p:nvPr/>
        </p:nvSpPr>
        <p:spPr>
          <a:xfrm>
            <a:off x="1201992" y="2444817"/>
            <a:ext cx="9453174" cy="276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Proces op weg naar RES 1.0</a:t>
            </a:r>
          </a:p>
          <a:p>
            <a:endParaRPr lang="nl-NL" dirty="0"/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q"/>
            </a:pPr>
            <a:r>
              <a:rPr lang="nl-NL" dirty="0"/>
              <a:t>  finale check en actualisatie gegevens, feiten en cijfers in januari 2021   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q"/>
            </a:pPr>
            <a:r>
              <a:rPr lang="nl-NL" dirty="0"/>
              <a:t>  doorrekenen netwerk door Enexis/Tennet/Rendo start in november 2020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q"/>
            </a:pPr>
            <a:r>
              <a:rPr lang="nl-NL" dirty="0"/>
              <a:t>  alle gegevens verwerken in RES 1.0</a:t>
            </a:r>
          </a:p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  <a:buFont typeface="Wingdings" panose="05000000000000000000" pitchFamily="2" charset="2"/>
              <a:buChar char="q"/>
            </a:pPr>
            <a:r>
              <a:rPr lang="nl-NL" dirty="0"/>
              <a:t>  cyclisch proces RES -&gt; 1.0 -&gt; 2.0 </a:t>
            </a:r>
          </a:p>
          <a:p>
            <a:pPr lvl="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381A84-FB0E-49FE-AAEA-E63CD65A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73352" y="286603"/>
            <a:ext cx="1296000" cy="1296000"/>
          </a:xfrm>
          <a:prstGeom prst="rect">
            <a:avLst/>
          </a:prstGeom>
        </p:spPr>
      </p:pic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B6C451D2-C388-404C-91C2-479435F69E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553" y="1981963"/>
            <a:ext cx="3546447" cy="42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01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557" y="385012"/>
            <a:ext cx="3873279" cy="96252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</a:t>
            </a:r>
            <a:r>
              <a:rPr lang="nl-NL" b="1" dirty="0">
                <a:solidFill>
                  <a:schemeClr val="tx1"/>
                </a:solidFill>
              </a:rPr>
              <a:t>Agenda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9C7E9F5-CEE0-4686-8DB4-A4F3A7C26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31" y="2471415"/>
            <a:ext cx="4363440" cy="2772000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6DF21-7F87-4C7C-9779-14CF29C3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130" y="1845735"/>
            <a:ext cx="5694084" cy="4023360"/>
          </a:xfrm>
        </p:spPr>
        <p:txBody>
          <a:bodyPr>
            <a:normAutofit/>
          </a:bodyPr>
          <a:lstStyle/>
          <a:p>
            <a:pPr algn="ctr"/>
            <a:r>
              <a:rPr lang="nl-NL" b="1" dirty="0">
                <a:solidFill>
                  <a:schemeClr val="tx1"/>
                </a:solidFill>
              </a:rPr>
              <a:t>AGENDA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b="1" dirty="0">
                <a:solidFill>
                  <a:schemeClr val="tx1"/>
                </a:solidFill>
              </a:rPr>
              <a:t> Welkom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b="1" dirty="0">
                <a:solidFill>
                  <a:schemeClr val="tx1"/>
                </a:solidFill>
              </a:rPr>
              <a:t> Hoe leeft de RES bij u en in uw omgeving?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b="1" dirty="0">
                <a:solidFill>
                  <a:schemeClr val="tx1"/>
                </a:solidFill>
              </a:rPr>
              <a:t> Stand van zaken RES Regio Drenthe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b="1" dirty="0">
                <a:solidFill>
                  <a:schemeClr val="tx1"/>
                </a:solidFill>
              </a:rPr>
              <a:t> - Korte pauze –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b="1" dirty="0">
                <a:solidFill>
                  <a:schemeClr val="tx1"/>
                </a:solidFill>
              </a:rPr>
              <a:t> Presentatie Huri Sahin van NP RES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b="1" dirty="0">
                <a:solidFill>
                  <a:schemeClr val="tx1"/>
                </a:solidFill>
              </a:rPr>
              <a:t> Gesprek over samenwerking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b="1" dirty="0">
                <a:solidFill>
                  <a:schemeClr val="tx1"/>
                </a:solidFill>
              </a:rPr>
              <a:t> Afsluiting </a:t>
            </a:r>
          </a:p>
          <a:p>
            <a:pPr marL="0" indent="0">
              <a:buNone/>
            </a:pPr>
            <a:endParaRPr lang="nl-NL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4632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B10EC8-9F62-4451-9004-0F36A5C42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 r="-1" b="5277"/>
          <a:stretch/>
        </p:blipFill>
        <p:spPr>
          <a:xfrm>
            <a:off x="629335" y="989339"/>
            <a:ext cx="11151987" cy="2716388"/>
          </a:xfrm>
          <a:prstGeom prst="rect">
            <a:avLst/>
          </a:prstGeom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185BEF8C-2903-480B-B22B-461A7A516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31377"/>
            <a:ext cx="10058400" cy="967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nl-NL" b="1" dirty="0">
                <a:latin typeface="+mn-lt"/>
              </a:rPr>
              <a:t>warmte</a:t>
            </a:r>
          </a:p>
          <a:p>
            <a:pPr algn="ctr"/>
            <a:r>
              <a:rPr lang="nl-NL" b="1" dirty="0">
                <a:latin typeface="+mn-lt"/>
                <a:cs typeface="Calibri"/>
              </a:rPr>
              <a:t>Charles </a:t>
            </a:r>
            <a:r>
              <a:rPr lang="nl-NL" b="1" dirty="0" err="1">
                <a:latin typeface="+mn-lt"/>
                <a:cs typeface="Calibri"/>
              </a:rPr>
              <a:t>hussels</a:t>
            </a:r>
            <a:r>
              <a:rPr lang="nl-NL" b="1" dirty="0">
                <a:latin typeface="+mn-lt"/>
                <a:cs typeface="Calibri"/>
              </a:rPr>
              <a:t>, werkbureau </a:t>
            </a:r>
            <a:r>
              <a:rPr lang="nl-NL" b="1" dirty="0" err="1">
                <a:latin typeface="+mn-lt"/>
                <a:cs typeface="Calibri"/>
              </a:rPr>
              <a:t>res</a:t>
            </a:r>
            <a:r>
              <a:rPr lang="nl-NL" b="1" dirty="0">
                <a:latin typeface="+mn-lt"/>
                <a:cs typeface="Calibri"/>
              </a:rPr>
              <a:t>-regio </a:t>
            </a:r>
            <a:r>
              <a:rPr lang="nl-NL" b="1" dirty="0" err="1">
                <a:latin typeface="+mn-lt"/>
                <a:cs typeface="Calibri"/>
              </a:rPr>
              <a:t>drenthe</a:t>
            </a:r>
            <a:endParaRPr lang="nl-NL" b="1" dirty="0">
              <a:latin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674934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E1F681-4CA1-43D1-9F43-88AF42FF2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965" y="2032436"/>
            <a:ext cx="11521108" cy="4299892"/>
          </a:xfrm>
        </p:spPr>
        <p:txBody>
          <a:bodyPr>
            <a:normAutofit fontScale="25000" lnSpcReduction="20000"/>
          </a:bodyPr>
          <a:lstStyle/>
          <a:p>
            <a:pPr marL="0" indent="0" defTabSz="457200">
              <a:buNone/>
            </a:pPr>
            <a:r>
              <a:rPr lang="nl-NL" sz="7200" b="1" dirty="0">
                <a:solidFill>
                  <a:schemeClr val="tx1"/>
                </a:solidFill>
              </a:rPr>
              <a:t>    </a:t>
            </a:r>
            <a:r>
              <a:rPr lang="nl-NL" sz="9600" b="1" dirty="0">
                <a:solidFill>
                  <a:schemeClr val="tx1"/>
                </a:solidFill>
              </a:rPr>
              <a:t>Energieverbruik in RES-regio Drenthe:</a:t>
            </a:r>
          </a:p>
          <a:p>
            <a:pPr marL="0" indent="0">
              <a:buNone/>
            </a:pPr>
            <a:endParaRPr lang="nl-NL" sz="7200" b="1" dirty="0"/>
          </a:p>
          <a:p>
            <a:pPr marL="0" indent="0">
              <a:buNone/>
            </a:pPr>
            <a:endParaRPr lang="nl-NL" sz="5600" b="1" dirty="0"/>
          </a:p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1" y="883920"/>
            <a:ext cx="3352799" cy="72175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	</a:t>
            </a:r>
            <a:r>
              <a:rPr lang="nl-NL" b="1" dirty="0">
                <a:solidFill>
                  <a:schemeClr val="tx1"/>
                </a:solidFill>
              </a:rPr>
              <a:t>Warmte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0C81988B-8128-4CB6-B566-A1DAC8BDB6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894" t="41101" r="36491" b="37737"/>
          <a:stretch/>
        </p:blipFill>
        <p:spPr>
          <a:xfrm>
            <a:off x="745723" y="2890542"/>
            <a:ext cx="4890506" cy="325965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411B4B13-45FD-4C09-B7A8-CB03C3A63B31}"/>
              </a:ext>
            </a:extLst>
          </p:cNvPr>
          <p:cNvSpPr txBox="1"/>
          <p:nvPr/>
        </p:nvSpPr>
        <p:spPr>
          <a:xfrm>
            <a:off x="5636230" y="2154334"/>
            <a:ext cx="7309281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nl-NL" sz="2400" b="1" dirty="0"/>
              <a:t>Lokaal:</a:t>
            </a:r>
          </a:p>
          <a:p>
            <a:r>
              <a:rPr lang="nl-NL" dirty="0"/>
              <a:t>Transitievisies Warmte - gemeenten (uiterlijk vaststellen in 2021)</a:t>
            </a:r>
            <a:endParaRPr lang="nl-NL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Op wijkniveau</a:t>
            </a:r>
            <a:endParaRPr lang="nl-NL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Wanneer gaat een wijk van het aardgas af?</a:t>
            </a:r>
            <a:endParaRPr lang="nl-NL" dirty="0"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nl-NL" dirty="0"/>
              <a:t>Welke planning hoort hierbij?</a:t>
            </a:r>
            <a:br>
              <a:rPr lang="nl-NL" dirty="0"/>
            </a:br>
            <a:endParaRPr lang="nl-NL" dirty="0"/>
          </a:p>
          <a:p>
            <a:r>
              <a:rPr lang="nl-NL" sz="2400" b="1" dirty="0"/>
              <a:t>Regionaal:</a:t>
            </a:r>
          </a:p>
          <a:p>
            <a:r>
              <a:rPr lang="nl-NL" dirty="0"/>
              <a:t>Regionale Structuur Warmte in RES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dirty="0"/>
              <a:t>Bovenregionale warmtebronnen (verdeling)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dirty="0"/>
              <a:t>Warmtevraag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dirty="0"/>
              <a:t>Infrastructuur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nl-NL" dirty="0"/>
              <a:t>Goede afspraken tussen alle partijen </a:t>
            </a:r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1DABAC22-450B-45D1-83A8-15FE5F2049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51157" y="360798"/>
            <a:ext cx="1774090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886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E1F681-4CA1-43D1-9F43-88AF42FF2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41049" y="1721082"/>
            <a:ext cx="9937039" cy="4445876"/>
          </a:xfrm>
        </p:spPr>
        <p:txBody>
          <a:bodyPr vert="horz" lIns="0" tIns="45720" rIns="0" bIns="45720" rtlCol="0" anchor="t">
            <a:normAutofit fontScale="25000" lnSpcReduction="20000"/>
          </a:bodyPr>
          <a:lstStyle/>
          <a:p>
            <a:endParaRPr lang="nl-NL" dirty="0"/>
          </a:p>
          <a:p>
            <a:pPr marL="0" indent="0">
              <a:buNone/>
            </a:pPr>
            <a:r>
              <a:rPr lang="nl-NL" sz="7200" dirty="0"/>
              <a:t>D</a:t>
            </a:r>
            <a:r>
              <a:rPr lang="nl-NL" sz="7200" dirty="0">
                <a:solidFill>
                  <a:schemeClr val="tx1"/>
                </a:solidFill>
              </a:rPr>
              <a:t>e meeste basisinformatie is al opgenomen in de Concept RES.</a:t>
            </a:r>
            <a:endParaRPr lang="nl-NL" sz="7200" dirty="0">
              <a:solidFill>
                <a:schemeClr val="tx1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endParaRPr lang="nl-NL" sz="7200" dirty="0">
              <a:solidFill>
                <a:schemeClr val="tx1"/>
              </a:solidFill>
              <a:cs typeface="Calibri"/>
            </a:endParaRPr>
          </a:p>
          <a:p>
            <a:pPr marL="0" indent="0">
              <a:buNone/>
            </a:pPr>
            <a:r>
              <a:rPr lang="nl-NL" sz="9600" b="1" dirty="0">
                <a:solidFill>
                  <a:schemeClr val="tx1"/>
                </a:solidFill>
              </a:rPr>
              <a:t>Voor de RES 1.0:</a:t>
            </a:r>
            <a:endParaRPr lang="nl-NL" sz="9600" b="1" dirty="0">
              <a:solidFill>
                <a:schemeClr val="tx1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7200" dirty="0">
                <a:solidFill>
                  <a:schemeClr val="tx1"/>
                </a:solidFill>
              </a:rPr>
              <a:t> Onderzoek Biomassa</a:t>
            </a:r>
            <a:endParaRPr lang="nl-NL" sz="7200" dirty="0">
              <a:solidFill>
                <a:schemeClr val="tx1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7200" dirty="0">
                <a:solidFill>
                  <a:schemeClr val="tx1"/>
                </a:solidFill>
              </a:rPr>
              <a:t> Onderzoek </a:t>
            </a:r>
            <a:r>
              <a:rPr lang="nl-NL" sz="7200" dirty="0" err="1">
                <a:solidFill>
                  <a:schemeClr val="tx1"/>
                </a:solidFill>
              </a:rPr>
              <a:t>Aquathermie</a:t>
            </a:r>
            <a:endParaRPr lang="nl-NL" sz="7200" dirty="0">
              <a:solidFill>
                <a:schemeClr val="tx1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7200" dirty="0">
                <a:solidFill>
                  <a:schemeClr val="tx1"/>
                </a:solidFill>
              </a:rPr>
              <a:t> Waterstofprojecten – leerpunten</a:t>
            </a:r>
            <a:endParaRPr lang="nl-NL" sz="7200" dirty="0">
              <a:solidFill>
                <a:schemeClr val="tx1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7200" dirty="0">
                <a:solidFill>
                  <a:schemeClr val="tx1"/>
                </a:solidFill>
              </a:rPr>
              <a:t> Geothermie - kennisniveau beleidsmakers gemeentes verhogen</a:t>
            </a:r>
            <a:endParaRPr lang="nl-NL" sz="7200" dirty="0">
              <a:solidFill>
                <a:schemeClr val="tx1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7200" dirty="0">
                <a:solidFill>
                  <a:schemeClr val="tx1"/>
                </a:solidFill>
              </a:rPr>
              <a:t> Kaartmateriaal - onderzoeksgegevens op kaart</a:t>
            </a:r>
            <a:endParaRPr lang="nl-NL" sz="7200" dirty="0">
              <a:solidFill>
                <a:schemeClr val="tx1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7200" dirty="0">
                <a:solidFill>
                  <a:schemeClr val="tx1"/>
                </a:solidFill>
              </a:rPr>
              <a:t> Beschrijving eerste indruk Transitievisies Warmte - consequenties infra</a:t>
            </a:r>
            <a:endParaRPr lang="nl-NL" sz="7200" dirty="0">
              <a:solidFill>
                <a:schemeClr val="tx1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7200" dirty="0">
                <a:solidFill>
                  <a:schemeClr val="tx1"/>
                </a:solidFill>
              </a:rPr>
              <a:t> Onderzoek - Met welke energiebronnen gaan we in 2030 onze gebouwen </a:t>
            </a:r>
          </a:p>
          <a:p>
            <a:pPr marL="0" indent="0">
              <a:buNone/>
            </a:pPr>
            <a:r>
              <a:rPr lang="nl-NL" sz="7200" dirty="0">
                <a:solidFill>
                  <a:schemeClr val="tx1"/>
                </a:solidFill>
              </a:rPr>
              <a:t>   verwarmen? Energiemix</a:t>
            </a:r>
            <a:br>
              <a:rPr lang="nl-NL" sz="5600" dirty="0"/>
            </a:br>
            <a:endParaRPr lang="nl-NL" sz="5600" dirty="0"/>
          </a:p>
          <a:p>
            <a:pPr marL="0" indent="0">
              <a:buNone/>
            </a:pPr>
            <a:endParaRPr lang="nl-NL" sz="5600" u="sng" dirty="0"/>
          </a:p>
          <a:p>
            <a:pPr marL="0" indent="0">
              <a:buNone/>
            </a:pPr>
            <a:r>
              <a:rPr lang="nl-NL" sz="5600" u="sng" dirty="0"/>
              <a:t>Vooral ook:</a:t>
            </a:r>
            <a:r>
              <a:rPr lang="nl-NL" sz="5600" dirty="0"/>
              <a:t> kennis delen met alle betrokken partijen</a:t>
            </a:r>
          </a:p>
          <a:p>
            <a:pPr marL="0" indent="0">
              <a:buNone/>
            </a:pPr>
            <a:endParaRPr lang="nl-NL" sz="5600" dirty="0"/>
          </a:p>
          <a:p>
            <a:pPr marL="0" indent="0">
              <a:buNone/>
            </a:pPr>
            <a:endParaRPr lang="nl-NL" sz="5600" b="1" dirty="0"/>
          </a:p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2630" y="691042"/>
            <a:ext cx="2438400" cy="91463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  </a:t>
            </a:r>
            <a:r>
              <a:rPr lang="nl-NL" b="1" dirty="0">
                <a:solidFill>
                  <a:schemeClr val="tx1"/>
                </a:solidFill>
              </a:rPr>
              <a:t>Warmte</a:t>
            </a:r>
          </a:p>
        </p:txBody>
      </p:sp>
      <p:pic>
        <p:nvPicPr>
          <p:cNvPr id="3" name="Afbeelding 2" descr="Afbeelding met tekst&#10;&#10;Automatisch gegenereerde beschrijving">
            <a:extLst>
              <a:ext uri="{FF2B5EF4-FFF2-40B4-BE49-F238E27FC236}">
                <a16:creationId xmlns:a16="http://schemas.microsoft.com/office/drawing/2014/main" id="{3C861F39-4FB9-4EB7-BBEB-781F66C60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055" y="1721082"/>
            <a:ext cx="3849561" cy="4572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462377E-D47A-40E1-910C-9BE86949AC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07675" y="264360"/>
            <a:ext cx="1774090" cy="176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954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E1F681-4CA1-43D1-9F43-88AF42FF2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16280" y="1738837"/>
            <a:ext cx="9937039" cy="4445876"/>
          </a:xfrm>
        </p:spPr>
        <p:txBody>
          <a:bodyPr vert="horz" lIns="0" tIns="45720" rIns="0" bIns="45720" rtlCol="0" anchor="t">
            <a:normAutofit fontScale="47500" lnSpcReduction="20000"/>
          </a:bodyPr>
          <a:lstStyle/>
          <a:p>
            <a:endParaRPr lang="nl-NL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nl-NL" sz="5600" b="1" dirty="0"/>
              <a:t>Doorkijk naar RES 2.0:</a:t>
            </a:r>
          </a:p>
          <a:p>
            <a:pPr marL="0" indent="0">
              <a:buNone/>
            </a:pPr>
            <a:endParaRPr lang="nl-NL" sz="5600" dirty="0"/>
          </a:p>
          <a:p>
            <a:pPr>
              <a:buFont typeface="Wingdings" panose="05000000000000000000" pitchFamily="2" charset="2"/>
              <a:buChar char="§"/>
            </a:pPr>
            <a:r>
              <a:rPr lang="nl-NL" sz="4500" dirty="0"/>
              <a:t> Afspraken tussen gemeenten over gebruik bovenregionale warmtebronnen</a:t>
            </a:r>
            <a:endParaRPr lang="nl-NL" sz="4500" dirty="0">
              <a:cs typeface="Calibri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4500" dirty="0"/>
              <a:t> Consequenties Transitievisies Warmte voor infrastructuur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4500" dirty="0"/>
              <a:t> Knelpunten en oplossingen warmteplannen identificeren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4500" dirty="0"/>
              <a:t> Faciliteren om ontwikkelingen mogelijk te maken </a:t>
            </a:r>
          </a:p>
          <a:p>
            <a:pPr marL="0" indent="0">
              <a:buNone/>
            </a:pPr>
            <a:br>
              <a:rPr lang="nl-NL" sz="5600" b="1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r>
              <a:rPr lang="nl-NL" dirty="0"/>
              <a:t> </a:t>
            </a:r>
          </a:p>
          <a:p>
            <a:endParaRPr lang="nl-NL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1521" y="899160"/>
            <a:ext cx="2011679" cy="70651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  Warmte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B770611-E7BC-4C92-B9E3-BAC04B67E6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589" y="525672"/>
            <a:ext cx="1768261" cy="1764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9C7E9F5-CEE0-4686-8DB4-A4F3A7C265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481" y="3412713"/>
            <a:ext cx="436344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09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B10EC8-9F62-4451-9004-0F36A5C42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 r="-1" b="5277"/>
          <a:stretch/>
        </p:blipFill>
        <p:spPr>
          <a:xfrm>
            <a:off x="629335" y="989339"/>
            <a:ext cx="11151987" cy="2716388"/>
          </a:xfrm>
          <a:prstGeom prst="rect">
            <a:avLst/>
          </a:prstGeom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185BEF8C-2903-480B-B22B-461A7A516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631377"/>
            <a:ext cx="10058400" cy="967244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3600" b="1" dirty="0"/>
              <a:t>Huri Sahin van NP RES</a:t>
            </a:r>
            <a:endParaRPr lang="nl-NL" sz="3600" b="1" dirty="0">
              <a:latin typeface="Calibri Light" panose="020F0302020204030204"/>
              <a:cs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30009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CFD21A-B8F1-45E7-8FBE-4E5051E1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301013"/>
            <a:ext cx="5768454" cy="472361"/>
          </a:xfrm>
        </p:spPr>
        <p:txBody>
          <a:bodyPr anchor="ctr">
            <a:normAutofit fontScale="90000"/>
          </a:bodyPr>
          <a:lstStyle/>
          <a:p>
            <a:r>
              <a:rPr lang="nl-NL" dirty="0"/>
              <a:t>Even voorstellen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61BF287-8486-4EE8-BFEC-6019CBC0B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2097088"/>
            <a:ext cx="7503795" cy="4136072"/>
          </a:xfrm>
        </p:spPr>
        <p:txBody>
          <a:bodyPr>
            <a:normAutofit fontScale="92500"/>
          </a:bodyPr>
          <a:lstStyle/>
          <a:p>
            <a:pPr lvl="1">
              <a:buFont typeface="Wingdings" panose="05000000000000000000" pitchFamily="2" charset="2"/>
              <a:buChar char="q"/>
            </a:pPr>
            <a:r>
              <a:rPr lang="nl-NL" sz="2400" dirty="0"/>
              <a:t> Regio accounthouder Zuid-Holland en Zeeland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400" dirty="0"/>
              <a:t> Thema expert participatie/representatieve democratie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400" dirty="0"/>
              <a:t> Raadslid Raad voor het Openbaar Bestuur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400" dirty="0"/>
              <a:t> Ervaring als gemeenteraadslid, statenlid en kort wethouder</a:t>
            </a:r>
          </a:p>
          <a:p>
            <a:pPr marL="311150" lvl="1" indent="0">
              <a:buNone/>
            </a:pPr>
            <a:endParaRPr lang="nl-NL" sz="2400" dirty="0"/>
          </a:p>
          <a:p>
            <a:r>
              <a:rPr lang="nl-NL" sz="2800" b="1" dirty="0"/>
              <a:t>Nationaal Programma Regionale Energiestrategie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400" dirty="0"/>
              <a:t> Ondersteuning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400" dirty="0"/>
              <a:t> Duidelijkheid geven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400" dirty="0"/>
              <a:t> Monitoren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nl-NL" sz="2400" dirty="0"/>
              <a:t> Opdrachtgevers: VNG, IPO, UvW, Rijk 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8AC81F-82E4-4641-8B3B-7E6145244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0" y="6463929"/>
            <a:ext cx="21336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E3411D-B9B8-4419-B5AA-AFBB75854EC6}" type="datetime1">
              <a:rPr lang="en-US" smtClean="0"/>
              <a:pPr>
                <a:spcAft>
                  <a:spcPts val="600"/>
                </a:spcAft>
              </a:pPr>
              <a:t>10/27/2020</a:t>
            </a:fld>
            <a:endParaRPr lang="nl-NL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7B23F9D0-F2EB-4153-8A71-1E28046F5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6" y="6463459"/>
            <a:ext cx="5032786" cy="348315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7E4637-D73F-42D8-BD40-766A5802C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463929"/>
            <a:ext cx="435349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3D2515C-A37A-744F-8DA2-E1C9190E5349}" type="slidenum">
              <a:rPr lang="nl-NL" smtClean="0"/>
              <a:pPr>
                <a:spcAft>
                  <a:spcPts val="600"/>
                </a:spcAft>
              </a:pPr>
              <a:t>35</a:t>
            </a:fld>
            <a:endParaRPr lang="nl-NL"/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2A20D9E1-A453-4139-9F22-F19003E4C4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5325" y="1341436"/>
            <a:ext cx="5046663" cy="297209"/>
          </a:xfrm>
        </p:spPr>
        <p:txBody>
          <a:bodyPr/>
          <a:lstStyle/>
          <a:p>
            <a:r>
              <a:rPr lang="en-US" sz="3200" b="1" dirty="0"/>
              <a:t>Huri Sahin</a:t>
            </a:r>
          </a:p>
        </p:txBody>
      </p:sp>
      <p:pic>
        <p:nvPicPr>
          <p:cNvPr id="7" name="Afbeelding 6" descr="Afbeelding met persoon, binnen, vrouw, zitten&#10;&#10;Automatisch gegenereerde beschrijving">
            <a:extLst>
              <a:ext uri="{FF2B5EF4-FFF2-40B4-BE49-F238E27FC236}">
                <a16:creationId xmlns:a16="http://schemas.microsoft.com/office/drawing/2014/main" id="{62A2826E-61DA-4BE8-BBE1-5C5E10FC277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4928"/>
          <a:stretch/>
        </p:blipFill>
        <p:spPr>
          <a:xfrm>
            <a:off x="8514782" y="2819400"/>
            <a:ext cx="3291006" cy="298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8459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EE9D42-ECD1-4834-851B-5E9EB5002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151" y="301013"/>
            <a:ext cx="8050573" cy="635337"/>
          </a:xfrm>
        </p:spPr>
        <p:txBody>
          <a:bodyPr>
            <a:noAutofit/>
          </a:bodyPr>
          <a:lstStyle/>
          <a:p>
            <a:r>
              <a:rPr lang="nl-NL" sz="3600" b="1" dirty="0"/>
              <a:t>RES en rol van volksvertegenwoordiging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B3063D-73E8-4B28-93D9-A9F8A8614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t>10/27/2020</a:t>
            </a:fld>
            <a:endParaRPr lang="nl-NL" dirty="0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0D0D8561-D348-4D67-AFAC-1427AC2CA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5" y="1371601"/>
            <a:ext cx="10801350" cy="49104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indent="0">
              <a:buNone/>
            </a:pPr>
            <a:r>
              <a:rPr lang="nl-NL" b="1" dirty="0"/>
              <a:t>Tijdlijn regionale energiestrategieën verruimd vanwege Corona</a:t>
            </a:r>
          </a:p>
          <a:p>
            <a:r>
              <a:rPr lang="nl-NL" b="1" dirty="0"/>
              <a:t>1 juli 2021: opleveren RES 1.0 vastgesteld door de </a:t>
            </a:r>
            <a:r>
              <a:rPr lang="nl-NL" b="1" dirty="0" err="1"/>
              <a:t>volksvertegenwoordigende</a:t>
            </a:r>
            <a:r>
              <a:rPr lang="nl-NL" b="1" dirty="0"/>
              <a:t> organen (afspraak Klimaatakkoord)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1932291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1DFF4-AABB-4367-93C3-FBA1E2C3E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58426"/>
          </a:xfrm>
        </p:spPr>
        <p:txBody>
          <a:bodyPr>
            <a:normAutofit/>
          </a:bodyPr>
          <a:lstStyle/>
          <a:p>
            <a:r>
              <a:rPr lang="nl-NL" sz="3600" b="1" dirty="0"/>
              <a:t>Positie volksvertegenwoordigers bij de RES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D58BBC5-1350-4C4E-B3C9-FD3CDBBAF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1045030"/>
            <a:ext cx="10870077" cy="5153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b="1" dirty="0"/>
              <a:t>Klimaatakkoord</a:t>
            </a:r>
            <a:r>
              <a:rPr lang="nl-NL" dirty="0"/>
              <a:t>: </a:t>
            </a:r>
          </a:p>
          <a:p>
            <a:pPr marL="0" indent="0">
              <a:buNone/>
            </a:pPr>
            <a:endParaRPr lang="nl-NL" sz="1800" dirty="0"/>
          </a:p>
          <a:p>
            <a:pPr marL="0" indent="0">
              <a:buNone/>
            </a:pPr>
            <a:r>
              <a:rPr lang="nl-NL" sz="1800" dirty="0"/>
              <a:t>De RES 1.0 wordt vastgesteld door de gemeenteraden, Provinciale Staten en Algemeen Besturen van de Waterschappen &gt; </a:t>
            </a:r>
            <a:r>
              <a:rPr lang="nl-NL" sz="1800" b="1" dirty="0"/>
              <a:t>de hoogste bestuursorganen van de decentrale overheden (representatieve democratie)</a:t>
            </a:r>
          </a:p>
          <a:p>
            <a:pPr marL="0" indent="0">
              <a:buNone/>
            </a:pPr>
            <a:r>
              <a:rPr lang="nl-NL" b="1" dirty="0"/>
              <a:t>RES afwegingskader: Maatschappelijk en bestuurlijk draagvlak </a:t>
            </a:r>
          </a:p>
          <a:p>
            <a:pPr marL="0" indent="0">
              <a:buNone/>
            </a:pPr>
            <a:r>
              <a:rPr lang="nl-NL" b="1" dirty="0"/>
              <a:t>(naast Kwantiteit, Ruimtegebruik en Systeemefficiëntie)</a:t>
            </a:r>
            <a:endParaRPr lang="nl-NL" sz="1800" b="1" dirty="0"/>
          </a:p>
          <a:p>
            <a:pPr marL="0" indent="0">
              <a:buNone/>
            </a:pPr>
            <a:endParaRPr lang="nl-NL" b="1" dirty="0"/>
          </a:p>
          <a:p>
            <a:pPr marL="0" indent="0">
              <a:buNone/>
            </a:pPr>
            <a:r>
              <a:rPr lang="nl-NL" b="1" dirty="0"/>
              <a:t>Waarom is de positie van volksvertegenwoordiging van groot belang?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Democratisch mandaat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Vertolken stem van inwoners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nl-NL" dirty="0"/>
              <a:t> Hoogste bestuursorgaan: kadersteller, controleur en </a:t>
            </a:r>
          </a:p>
          <a:p>
            <a:pPr marL="0" indent="0">
              <a:buNone/>
            </a:pPr>
            <a:r>
              <a:rPr lang="nl-NL" dirty="0"/>
              <a:t>     volksvertegenwoordiger 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8C95226-8B73-43A0-B034-1E0C29B7D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t>10/27/2020</a:t>
            </a:fld>
            <a:endParaRPr lang="nl-NL" dirty="0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0284DE8C-7D05-4CF5-8762-381D82ABC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808" y="2988036"/>
            <a:ext cx="4021092" cy="2843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95251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4354C-C35E-453E-AA0A-6DF1372E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3625" y="301013"/>
            <a:ext cx="9207294" cy="699651"/>
          </a:xfrm>
        </p:spPr>
        <p:txBody>
          <a:bodyPr>
            <a:noAutofit/>
          </a:bodyPr>
          <a:lstStyle/>
          <a:p>
            <a:r>
              <a:rPr lang="nl-NL" sz="3200" b="1" dirty="0"/>
              <a:t>Hoe versterk je je rol als volksvertegenwoordiger?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90CDC8-0C51-4D96-9074-1A1407A20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211" y="1181820"/>
            <a:ext cx="10970464" cy="4739830"/>
          </a:xfrm>
        </p:spPr>
        <p:txBody>
          <a:bodyPr/>
          <a:lstStyle/>
          <a:p>
            <a:pPr marL="0" indent="0">
              <a:buNone/>
            </a:pPr>
            <a:r>
              <a:rPr lang="nl-NL" b="1"/>
              <a:t>1. Rol versterken door kennis te vergroten en grip te houden op de informatievoorziening</a:t>
            </a:r>
          </a:p>
          <a:p>
            <a:pPr marL="0" indent="0">
              <a:buNone/>
            </a:pPr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/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4F61754-256B-44AB-999C-15664BF27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t>10/27/2020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B0843B0-AE2B-46D5-B014-6FDA2C43B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graphicFrame>
        <p:nvGraphicFramePr>
          <p:cNvPr id="9" name="Tabel 9">
            <a:extLst>
              <a:ext uri="{FF2B5EF4-FFF2-40B4-BE49-F238E27FC236}">
                <a16:creationId xmlns:a16="http://schemas.microsoft.com/office/drawing/2014/main" id="{C324F85E-19BC-46F9-BA35-12F13492D16C}"/>
              </a:ext>
            </a:extLst>
          </p:cNvPr>
          <p:cNvGraphicFramePr>
            <a:graphicFrameLocks noGrp="1"/>
          </p:cNvGraphicFramePr>
          <p:nvPr/>
        </p:nvGraphicFramePr>
        <p:xfrm>
          <a:off x="1563624" y="1640434"/>
          <a:ext cx="903427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11424">
                  <a:extLst>
                    <a:ext uri="{9D8B030D-6E8A-4147-A177-3AD203B41FA5}">
                      <a16:colId xmlns:a16="http://schemas.microsoft.com/office/drawing/2014/main" val="2452309620"/>
                    </a:ext>
                  </a:extLst>
                </a:gridCol>
                <a:gridCol w="3011424">
                  <a:extLst>
                    <a:ext uri="{9D8B030D-6E8A-4147-A177-3AD203B41FA5}">
                      <a16:colId xmlns:a16="http://schemas.microsoft.com/office/drawing/2014/main" val="380297208"/>
                    </a:ext>
                  </a:extLst>
                </a:gridCol>
                <a:gridCol w="3011424">
                  <a:extLst>
                    <a:ext uri="{9D8B030D-6E8A-4147-A177-3AD203B41FA5}">
                      <a16:colId xmlns:a16="http://schemas.microsoft.com/office/drawing/2014/main" val="886976916"/>
                    </a:ext>
                  </a:extLst>
                </a:gridCol>
              </a:tblGrid>
              <a:tr h="1148487">
                <a:tc>
                  <a:txBody>
                    <a:bodyPr/>
                    <a:lstStyle/>
                    <a:p>
                      <a:r>
                        <a:rPr lang="nl-NL" dirty="0"/>
                        <a:t>Behoefte aan kennis over technieken en ruimtelijke impact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latin typeface="+mn-lt"/>
                        </a:rPr>
                        <a:t>Behoefte aan regelmatige</a:t>
                      </a:r>
                      <a:r>
                        <a:rPr lang="nl-NL" baseline="0" dirty="0">
                          <a:latin typeface="+mn-lt"/>
                        </a:rPr>
                        <a:t> updates over de voortgang RES</a:t>
                      </a:r>
                      <a:endParaRPr lang="nl-NL" dirty="0">
                        <a:latin typeface="+mn-lt"/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baseline="0" dirty="0">
                          <a:latin typeface="+mn-lt"/>
                        </a:rPr>
                        <a:t>Behoefte aan kennis over vergroting betrokkenheid bij besluitvorming</a:t>
                      </a:r>
                      <a:endParaRPr lang="nl-NL" dirty="0">
                        <a:latin typeface="+mn-lt"/>
                      </a:endParaRPr>
                    </a:p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0207933"/>
                  </a:ext>
                </a:extLst>
              </a:tr>
              <a:tr h="1626412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b="1" dirty="0">
                          <a:solidFill>
                            <a:srgbClr val="002060"/>
                          </a:solidFill>
                          <a:latin typeface="+mn-lt"/>
                        </a:rPr>
                        <a:t>Expertbijeenkomsten voor volksvertegenwoordigers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400" dirty="0">
                          <a:solidFill>
                            <a:srgbClr val="002060"/>
                          </a:solidFill>
                          <a:latin typeface="+mn-lt"/>
                        </a:rPr>
                        <a:t>Voorbeeld: Tholen</a:t>
                      </a:r>
                      <a:r>
                        <a:rPr lang="nl-NL" sz="14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(</a:t>
                      </a:r>
                      <a:r>
                        <a:rPr lang="nl-NL" sz="1400" dirty="0">
                          <a:solidFill>
                            <a:srgbClr val="002060"/>
                          </a:solidFill>
                          <a:latin typeface="+mn-lt"/>
                        </a:rPr>
                        <a:t>raadswerkgroep Energie Balans),</a:t>
                      </a:r>
                      <a:r>
                        <a:rPr lang="nl-NL" sz="14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Altena (klimaattafels), </a:t>
                      </a:r>
                      <a:r>
                        <a:rPr lang="nl-NL" sz="1400" baseline="0" dirty="0" err="1">
                          <a:solidFill>
                            <a:srgbClr val="002060"/>
                          </a:solidFill>
                          <a:latin typeface="+mn-lt"/>
                        </a:rPr>
                        <a:t>webinars</a:t>
                      </a:r>
                      <a:r>
                        <a:rPr lang="nl-NL" sz="1400" baseline="0" dirty="0">
                          <a:solidFill>
                            <a:srgbClr val="002060"/>
                          </a:solidFill>
                          <a:latin typeface="+mn-lt"/>
                        </a:rPr>
                        <a:t> met experts door RES Alblasserwaard</a:t>
                      </a:r>
                      <a:endParaRPr lang="nl-NL" sz="16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nl-N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b="1" dirty="0">
                          <a:solidFill>
                            <a:srgbClr val="002060"/>
                          </a:solidFill>
                          <a:latin typeface="+mn-lt"/>
                        </a:rPr>
                        <a:t>Nieuwsbrief/magazine over RES ontwikkelingen binnen eigen regio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nl-NL" b="1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b="1" dirty="0">
                          <a:solidFill>
                            <a:srgbClr val="002060"/>
                          </a:solidFill>
                          <a:latin typeface="+mn-lt"/>
                        </a:rPr>
                        <a:t>Drenthe: informatiebrief</a:t>
                      </a:r>
                    </a:p>
                    <a:p>
                      <a:endParaRPr lang="nl-N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Statenwerkgroep RES provincie Zuid-Holland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Regionale werkgroep RSAB-West Overijssel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Innovatietraject RES Twente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8243583"/>
                  </a:ext>
                </a:extLst>
              </a:tr>
              <a:tr h="1570329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b="1" dirty="0">
                          <a:solidFill>
                            <a:srgbClr val="002060"/>
                          </a:solidFill>
                          <a:latin typeface="+mn-lt"/>
                        </a:rPr>
                        <a:t>Energie excursies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nl-NL" sz="1400" dirty="0">
                          <a:solidFill>
                            <a:srgbClr val="002060"/>
                          </a:solidFill>
                          <a:latin typeface="+mn-lt"/>
                        </a:rPr>
                        <a:t>Voorbeelden: NMU organiseerde in november een excursie naar een energiehuis, windpark en zonnepark, RES Noord-Holland organiseerde een virtuele </a:t>
                      </a:r>
                      <a:r>
                        <a:rPr lang="nl-NL" sz="1400" dirty="0" err="1">
                          <a:solidFill>
                            <a:srgbClr val="002060"/>
                          </a:solidFill>
                          <a:latin typeface="+mn-lt"/>
                        </a:rPr>
                        <a:t>bustour</a:t>
                      </a:r>
                      <a:endParaRPr lang="nl-NL" sz="14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  <a:p>
                      <a:endParaRPr lang="nl-NL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Informatieavonden/inloop-</a:t>
                      </a:r>
                    </a:p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spreekuren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Regionale bijeenkomsten volksvertegenwoordigers</a:t>
                      </a:r>
                    </a:p>
                    <a:p>
                      <a:endParaRPr lang="nl-NL" dirty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nl-NL" dirty="0">
                          <a:solidFill>
                            <a:srgbClr val="002060"/>
                          </a:solidFill>
                        </a:rPr>
                        <a:t>Rapporteurs RES waterschap Hollandse Delta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1667806"/>
                  </a:ext>
                </a:extLst>
              </a:tr>
              <a:tr h="336499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7710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54793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F67F31-52C7-4424-BC66-5EAD5A573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01013"/>
            <a:ext cx="9602388" cy="732259"/>
          </a:xfrm>
        </p:spPr>
        <p:txBody>
          <a:bodyPr>
            <a:noAutofit/>
          </a:bodyPr>
          <a:lstStyle/>
          <a:p>
            <a:r>
              <a:rPr lang="nl-NL" sz="3600" b="1" dirty="0"/>
              <a:t>Hoe versterk je je rol als volksvertegenwoordiger?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E51C70-C36A-43F1-8F09-55ECED382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977" y="1241044"/>
            <a:ext cx="11184859" cy="5017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2. Rol versterken door kaders te stellen aan het participatieproces</a:t>
            </a:r>
          </a:p>
          <a:p>
            <a:pPr>
              <a:buFontTx/>
              <a:buChar char="-"/>
            </a:pPr>
            <a:endParaRPr lang="nl-NL" dirty="0"/>
          </a:p>
          <a:p>
            <a:pPr>
              <a:buFontTx/>
              <a:buChar char="-"/>
            </a:pPr>
            <a:r>
              <a:rPr lang="nl-NL" dirty="0"/>
              <a:t>Bereik, mate van invloed van burgers, transparantie</a:t>
            </a:r>
          </a:p>
          <a:p>
            <a:pPr marL="0" indent="0">
              <a:buNone/>
            </a:pPr>
            <a:r>
              <a:rPr lang="nl-NL" dirty="0">
                <a:hlinkClick r:id="rId2"/>
              </a:rPr>
              <a:t>Digitale leeromgeving met ingang voor volksvertegenwoordiger</a:t>
            </a: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3. Rol versterken door regionale afspraken te maken over besluitvorming &gt; voorbeeld </a:t>
            </a:r>
          </a:p>
          <a:p>
            <a:pPr marL="0" indent="0">
              <a:buNone/>
            </a:pPr>
            <a:r>
              <a:rPr lang="nl-NL" b="1" dirty="0"/>
              <a:t>regionale raadsbijeenkomsten, ‘motiemarkt’ RES Midden-Holland georganiseerd </a:t>
            </a:r>
          </a:p>
          <a:p>
            <a:pPr marL="0" indent="0">
              <a:buNone/>
            </a:pPr>
            <a:r>
              <a:rPr lang="nl-NL" b="1" dirty="0"/>
              <a:t>door griffiers, </a:t>
            </a:r>
            <a:r>
              <a:rPr lang="nl-NL" dirty="0">
                <a:effectLst/>
                <a:hlinkClick r:id="rId3"/>
              </a:rPr>
              <a:t>Initiatiefgroep RES Twente</a:t>
            </a:r>
            <a:endParaRPr lang="nl-NL" b="1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4. Rol versterken door de verankering van de RES 1.0 in de instrumenten van de </a:t>
            </a:r>
          </a:p>
          <a:p>
            <a:pPr marL="0" indent="0">
              <a:buNone/>
            </a:pPr>
            <a:r>
              <a:rPr lang="nl-NL" b="1" dirty="0"/>
              <a:t>Omgevingswet/ruimtelijk instrumentarium</a:t>
            </a:r>
          </a:p>
          <a:p>
            <a:pPr marL="0" indent="0">
              <a:buNone/>
            </a:pPr>
            <a:r>
              <a:rPr lang="nl-NL" b="1" dirty="0"/>
              <a:t>- Betrekken van volksvertegenwoordigers met portefeuille ruimtelijke ordening</a:t>
            </a:r>
          </a:p>
          <a:p>
            <a:pPr marL="0" indent="0">
              <a:buNone/>
            </a:pPr>
            <a:endParaRPr lang="nl-NL" b="1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B1C7BAE-7B0B-41D1-B43D-51BD41E90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3411D-B9B8-4419-B5AA-AFBB75854EC6}" type="datetime1">
              <a:rPr lang="en-US" smtClean="0"/>
              <a:t>10/27/2020</a:t>
            </a:fld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9827BA-23AC-4164-BDBA-BD511BC3B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977" y="6463929"/>
            <a:ext cx="5032786" cy="348315"/>
          </a:xfrm>
        </p:spPr>
        <p:txBody>
          <a:bodyPr/>
          <a:lstStyle/>
          <a:p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E3B2619-8D23-4459-AFBB-B8F523578F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3570" y="1241044"/>
            <a:ext cx="3218430" cy="49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367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557" y="385012"/>
            <a:ext cx="3873279" cy="96252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  </a:t>
            </a:r>
            <a:r>
              <a:rPr lang="nl-NL" sz="3600" b="1" dirty="0">
                <a:solidFill>
                  <a:schemeClr val="tx1"/>
                </a:solidFill>
              </a:rPr>
              <a:t>Vraag </a:t>
            </a:r>
            <a:r>
              <a:rPr lang="nl-NL" sz="3600" b="1" dirty="0" err="1">
                <a:solidFill>
                  <a:schemeClr val="tx1"/>
                </a:solidFill>
              </a:rPr>
              <a:t>breakout</a:t>
            </a:r>
            <a:r>
              <a:rPr lang="nl-NL" sz="3600" b="1" dirty="0">
                <a:solidFill>
                  <a:schemeClr val="tx1"/>
                </a:solidFill>
              </a:rPr>
              <a:t> rooms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6DF21-7F87-4C7C-9779-14CF29C3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845735"/>
            <a:ext cx="12192000" cy="4023360"/>
          </a:xfrm>
        </p:spPr>
        <p:txBody>
          <a:bodyPr>
            <a:normAutofit/>
          </a:bodyPr>
          <a:lstStyle/>
          <a:p>
            <a:pPr algn="ctr"/>
            <a:endParaRPr lang="nl-NL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sz="3600" dirty="0">
              <a:solidFill>
                <a:schemeClr val="tx1"/>
              </a:solidFill>
            </a:endParaRPr>
          </a:p>
          <a:p>
            <a:pPr algn="ctr"/>
            <a:r>
              <a:rPr lang="nl-NL" sz="3600" dirty="0">
                <a:solidFill>
                  <a:schemeClr val="tx1"/>
                </a:solidFill>
              </a:rPr>
              <a:t>Wat is uw </a:t>
            </a:r>
            <a:r>
              <a:rPr lang="nl-NL" sz="3600" b="1" dirty="0">
                <a:solidFill>
                  <a:schemeClr val="tx1"/>
                </a:solidFill>
              </a:rPr>
              <a:t>ervaring</a:t>
            </a:r>
            <a:r>
              <a:rPr lang="nl-NL" sz="3600" dirty="0">
                <a:solidFill>
                  <a:schemeClr val="tx1"/>
                </a:solidFill>
              </a:rPr>
              <a:t> met de RES? </a:t>
            </a:r>
          </a:p>
          <a:p>
            <a:pPr algn="ctr"/>
            <a:r>
              <a:rPr lang="nl-NL" sz="3600" dirty="0">
                <a:solidFill>
                  <a:schemeClr val="tx1"/>
                </a:solidFill>
              </a:rPr>
              <a:t>Hoe </a:t>
            </a:r>
            <a:r>
              <a:rPr lang="nl-NL" sz="3600" b="1" dirty="0">
                <a:solidFill>
                  <a:schemeClr val="tx1"/>
                </a:solidFill>
              </a:rPr>
              <a:t>leeft</a:t>
            </a:r>
            <a:r>
              <a:rPr lang="nl-NL" sz="3600" dirty="0">
                <a:solidFill>
                  <a:schemeClr val="tx1"/>
                </a:solidFill>
              </a:rPr>
              <a:t> de RES bij u en in uw </a:t>
            </a:r>
            <a:r>
              <a:rPr lang="nl-NL" sz="3600" b="1" dirty="0">
                <a:solidFill>
                  <a:schemeClr val="tx1"/>
                </a:solidFill>
              </a:rPr>
              <a:t>omgeving</a:t>
            </a:r>
            <a:r>
              <a:rPr lang="nl-NL" sz="36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nl-NL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120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C84405-A4F1-4FA2-9EB0-1FA2F182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7224" y="296864"/>
            <a:ext cx="8024656" cy="468312"/>
          </a:xfrm>
        </p:spPr>
        <p:txBody>
          <a:bodyPr anchor="ctr">
            <a:normAutofit fontScale="90000"/>
          </a:bodyPr>
          <a:lstStyle/>
          <a:p>
            <a:r>
              <a:rPr lang="nl-NL" b="1" dirty="0"/>
              <a:t>Tips voor informatie en inspiratie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C093C28-90C5-4627-A7B5-5BE266A969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106617"/>
            <a:ext cx="2985278" cy="380682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NL" b="1" dirty="0"/>
              <a:t> </a:t>
            </a:r>
            <a:r>
              <a:rPr lang="nl-NL" b="1" dirty="0">
                <a:hlinkClick r:id="rId2"/>
              </a:rPr>
              <a:t>Webpagina NP RES voor volksvertegenwoordigers </a:t>
            </a:r>
            <a:r>
              <a:rPr lang="nl-NL" b="1" dirty="0"/>
              <a:t> </a:t>
            </a:r>
          </a:p>
          <a:p>
            <a:pPr marL="0" indent="0">
              <a:buNone/>
            </a:pPr>
            <a:r>
              <a:rPr lang="nl-NL" b="1" dirty="0"/>
              <a:t>Digitale Leeromgeving voor participatie bij duurzaam opwekken</a:t>
            </a:r>
          </a:p>
          <a:p>
            <a:pPr marL="0" indent="0">
              <a:buNone/>
            </a:pPr>
            <a:r>
              <a:rPr lang="nl-NL" dirty="0">
                <a:hlinkClick r:id="rId3"/>
              </a:rPr>
              <a:t>www.energieparticipatie.nl</a:t>
            </a:r>
            <a:endParaRPr lang="nl-NL" dirty="0"/>
          </a:p>
          <a:p>
            <a:pPr marL="0" indent="0">
              <a:buNone/>
            </a:pPr>
            <a:r>
              <a:rPr lang="nl-NL" b="0" i="0" dirty="0">
                <a:effectLst/>
              </a:rPr>
              <a:t>Democratie in Actie </a:t>
            </a:r>
            <a:r>
              <a:rPr lang="nl-NL" b="0" i="0" dirty="0">
                <a:effectLst/>
                <a:hlinkClick r:id="rId4"/>
              </a:rPr>
              <a:t>www.lokale-democratie.nl</a:t>
            </a:r>
            <a:endParaRPr lang="nl-NL" b="0" i="0" dirty="0">
              <a:effectLst/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Vragen/opmerkingen:</a:t>
            </a:r>
          </a:p>
          <a:p>
            <a:pPr marL="0" indent="0">
              <a:buNone/>
            </a:pPr>
            <a:r>
              <a:rPr lang="nl-NL" dirty="0"/>
              <a:t>h.sahin@npres.nl</a:t>
            </a:r>
          </a:p>
          <a:p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BDDB79-370E-458A-A048-8D40731CFA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9" y="6463929"/>
            <a:ext cx="212222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FE3411D-B9B8-4419-B5AA-AFBB75854EC6}" type="datetime1">
              <a:rPr lang="en-US" smtClean="0"/>
              <a:pPr>
                <a:spcAft>
                  <a:spcPts val="600"/>
                </a:spcAft>
              </a:pPr>
              <a:t>10/27/2020</a:t>
            </a:fld>
            <a:endParaRPr lang="nl-NL"/>
          </a:p>
        </p:txBody>
      </p:sp>
      <p:pic>
        <p:nvPicPr>
          <p:cNvPr id="8" name="Afbeelding 7" descr="Afbeelding met teken, paraplu, regen, groot&#10;&#10;Automatisch gegenereerde beschrijving">
            <a:extLst>
              <a:ext uri="{FF2B5EF4-FFF2-40B4-BE49-F238E27FC236}">
                <a16:creationId xmlns:a16="http://schemas.microsoft.com/office/drawing/2014/main" id="{6ADB3B30-6867-44C0-BBD1-2562762666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7326"/>
          <a:stretch/>
        </p:blipFill>
        <p:spPr>
          <a:xfrm>
            <a:off x="4532511" y="2106617"/>
            <a:ext cx="3531873" cy="3708000"/>
          </a:xfrm>
          <a:prstGeom prst="rect">
            <a:avLst/>
          </a:prstGeom>
          <a:noFill/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F85CAB45-E879-4C64-ADAA-5052CE166C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9259" b="9259"/>
          <a:stretch/>
        </p:blipFill>
        <p:spPr>
          <a:xfrm>
            <a:off x="8511395" y="2098422"/>
            <a:ext cx="2985279" cy="3806822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91171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557" y="385012"/>
            <a:ext cx="3873279" cy="96252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 </a:t>
            </a:r>
            <a:r>
              <a:rPr lang="nl-NL" b="1" dirty="0">
                <a:solidFill>
                  <a:srgbClr val="404040"/>
                </a:solidFill>
              </a:rPr>
              <a:t> </a:t>
            </a:r>
            <a:r>
              <a:rPr lang="nl-NL" sz="2400" b="1" dirty="0" err="1">
                <a:solidFill>
                  <a:schemeClr val="tx1"/>
                </a:solidFill>
              </a:rPr>
              <a:t>Breakout</a:t>
            </a:r>
            <a:r>
              <a:rPr lang="nl-NL" sz="2400" b="1" dirty="0">
                <a:solidFill>
                  <a:schemeClr val="tx1"/>
                </a:solidFill>
              </a:rPr>
              <a:t> rooms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6DF21-7F87-4C7C-9779-14CF29C3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845735"/>
            <a:ext cx="12192000" cy="4023360"/>
          </a:xfrm>
        </p:spPr>
        <p:txBody>
          <a:bodyPr vert="horz" lIns="0" tIns="45720" rIns="0" bIns="45720" rtlCol="0" anchor="t">
            <a:normAutofit/>
          </a:bodyPr>
          <a:lstStyle/>
          <a:p>
            <a:pPr algn="ctr"/>
            <a:endParaRPr lang="nl-NL" sz="3600" dirty="0">
              <a:solidFill>
                <a:schemeClr val="tx1"/>
              </a:solidFill>
            </a:endParaRPr>
          </a:p>
          <a:p>
            <a:pPr algn="ctr"/>
            <a:endParaRPr lang="nl-NL" sz="3600" dirty="0">
              <a:solidFill>
                <a:schemeClr val="tx1"/>
              </a:solidFill>
            </a:endParaRPr>
          </a:p>
          <a:p>
            <a:pPr algn="ctr"/>
            <a:r>
              <a:rPr lang="nl-NL" sz="3600" dirty="0">
                <a:solidFill>
                  <a:schemeClr val="tx1"/>
                </a:solidFill>
              </a:rPr>
              <a:t>Hoe kunnen we gedurende het hele RES proces </a:t>
            </a:r>
            <a:r>
              <a:rPr lang="nl-NL" sz="3600" b="1" dirty="0">
                <a:solidFill>
                  <a:schemeClr val="tx1"/>
                </a:solidFill>
              </a:rPr>
              <a:t>gezamenlijk</a:t>
            </a:r>
            <a:r>
              <a:rPr lang="nl-NL" sz="3600" dirty="0">
                <a:solidFill>
                  <a:schemeClr val="tx1"/>
                </a:solidFill>
              </a:rPr>
              <a:t> optrekken zodat we telkens tot </a:t>
            </a:r>
            <a:r>
              <a:rPr lang="nl-NL" sz="3600" b="1" dirty="0">
                <a:solidFill>
                  <a:schemeClr val="tx1"/>
                </a:solidFill>
              </a:rPr>
              <a:t>gedragen</a:t>
            </a:r>
            <a:r>
              <a:rPr lang="nl-NL" sz="3600" dirty="0">
                <a:solidFill>
                  <a:schemeClr val="tx1"/>
                </a:solidFill>
              </a:rPr>
              <a:t> en </a:t>
            </a:r>
            <a:r>
              <a:rPr lang="nl-NL" sz="3600" b="1" dirty="0">
                <a:solidFill>
                  <a:schemeClr val="tx1"/>
                </a:solidFill>
              </a:rPr>
              <a:t>betrokken</a:t>
            </a:r>
            <a:r>
              <a:rPr lang="nl-NL" sz="3600" dirty="0">
                <a:solidFill>
                  <a:schemeClr val="tx1"/>
                </a:solidFill>
              </a:rPr>
              <a:t> besluitvorming komen?</a:t>
            </a:r>
            <a:endParaRPr lang="nl-NL" sz="3600" dirty="0">
              <a:solidFill>
                <a:schemeClr val="tx1"/>
              </a:solidFill>
              <a:cs typeface="Calibri"/>
            </a:endParaRPr>
          </a:p>
        </p:txBody>
      </p:sp>
      <p:pic>
        <p:nvPicPr>
          <p:cNvPr id="7" name="Picture 2" descr="Zoom: Breakout Rooms">
            <a:extLst>
              <a:ext uri="{FF2B5EF4-FFF2-40B4-BE49-F238E27FC236}">
                <a16:creationId xmlns:a16="http://schemas.microsoft.com/office/drawing/2014/main" id="{249FFEF9-049D-B94D-BDD3-3EB81B379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741513"/>
            <a:ext cx="3619500" cy="16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1608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0E1F681-4CA1-43D1-9F43-88AF42FF29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2965" y="2032436"/>
            <a:ext cx="11521108" cy="4299892"/>
          </a:xfrm>
        </p:spPr>
        <p:txBody>
          <a:bodyPr vert="horz" lIns="0" tIns="45720" rIns="0" bIns="45720" rtlCol="0" anchor="t">
            <a:normAutofit fontScale="25000" lnSpcReduction="20000"/>
          </a:bodyPr>
          <a:lstStyle/>
          <a:p>
            <a:pPr marL="0" indent="0">
              <a:buNone/>
            </a:pPr>
            <a:endParaRPr lang="nl-NL" sz="7200" b="1" dirty="0"/>
          </a:p>
          <a:p>
            <a:pPr marL="0" indent="0">
              <a:buNone/>
            </a:pPr>
            <a:endParaRPr lang="nl-NL" sz="5600" b="1" dirty="0"/>
          </a:p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br>
              <a:rPr lang="nl-NL" dirty="0"/>
            </a:br>
            <a:endParaRPr lang="nl-NL" dirty="0"/>
          </a:p>
          <a:p>
            <a:pPr algn="ctr"/>
            <a:r>
              <a:rPr lang="nl-NL" sz="19200" dirty="0">
                <a:solidFill>
                  <a:schemeClr val="tx1"/>
                </a:solidFill>
              </a:rPr>
              <a:t>www.energievoordrenthe.nl</a:t>
            </a:r>
          </a:p>
          <a:p>
            <a:br>
              <a:rPr lang="nl-NL" sz="19200" dirty="0">
                <a:solidFill>
                  <a:schemeClr val="tx1"/>
                </a:solidFill>
              </a:rPr>
            </a:br>
            <a:endParaRPr lang="nl-NL" sz="19200" dirty="0">
              <a:solidFill>
                <a:schemeClr val="tx1"/>
              </a:solidFill>
            </a:endParaRPr>
          </a:p>
          <a:p>
            <a:r>
              <a:rPr lang="nl-NL" dirty="0"/>
              <a:t> </a:t>
            </a:r>
          </a:p>
          <a:p>
            <a:r>
              <a:rPr lang="nl-NL" dirty="0"/>
              <a:t> 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4841" y="883920"/>
            <a:ext cx="4863538" cy="721751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	</a:t>
            </a:r>
            <a:r>
              <a:rPr lang="nl-NL" sz="7300" b="1" dirty="0">
                <a:solidFill>
                  <a:schemeClr val="tx1"/>
                </a:solidFill>
              </a:rPr>
              <a:t>Dank u wel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411B4B13-45FD-4C09-B7A8-CB03C3A63B31}"/>
              </a:ext>
            </a:extLst>
          </p:cNvPr>
          <p:cNvSpPr txBox="1"/>
          <p:nvPr/>
        </p:nvSpPr>
        <p:spPr>
          <a:xfrm>
            <a:off x="653144" y="2154334"/>
            <a:ext cx="12292368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br>
              <a:rPr lang="nl-NL" dirty="0"/>
            </a:br>
            <a:endParaRPr lang="nl-NL" dirty="0"/>
          </a:p>
          <a:p>
            <a:endParaRPr lang="nl-NL" dirty="0"/>
          </a:p>
        </p:txBody>
      </p:sp>
      <p:pic>
        <p:nvPicPr>
          <p:cNvPr id="16" name="Afbeelding 15" descr="Afbeelding met kaart&#10;&#10;Automatisch gegenereerde beschrijving">
            <a:extLst>
              <a:ext uri="{FF2B5EF4-FFF2-40B4-BE49-F238E27FC236}">
                <a16:creationId xmlns:a16="http://schemas.microsoft.com/office/drawing/2014/main" id="{206A1E32-E3B6-41A2-9DDD-DE926FA6F4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6968"/>
            <a:ext cx="12192000" cy="25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45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08FAF77-2662-4670-A891-BA26EF55CE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525672"/>
            <a:ext cx="2817886" cy="1080000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54B4DF7A-0BBD-4705-B66B-08A7B3EF53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557" y="385012"/>
            <a:ext cx="3873279" cy="962525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				  </a:t>
            </a:r>
            <a:r>
              <a:rPr lang="nl-NL" sz="3100" b="1" dirty="0">
                <a:solidFill>
                  <a:schemeClr val="tx1"/>
                </a:solidFill>
              </a:rPr>
              <a:t>Vraag </a:t>
            </a:r>
            <a:r>
              <a:rPr lang="nl-NL" sz="3100" b="1" dirty="0" err="1">
                <a:solidFill>
                  <a:schemeClr val="tx1"/>
                </a:solidFill>
              </a:rPr>
              <a:t>breakout</a:t>
            </a:r>
            <a:r>
              <a:rPr lang="nl-NL" sz="3100" b="1" dirty="0">
                <a:solidFill>
                  <a:schemeClr val="tx1"/>
                </a:solidFill>
              </a:rPr>
              <a:t> rooms (eerste sessie)</a:t>
            </a:r>
            <a:endParaRPr lang="nl-NL" b="1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A6DF21-7F87-4C7C-9779-14CF29C3EB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1845735"/>
            <a:ext cx="12192000" cy="4023360"/>
          </a:xfrm>
        </p:spPr>
        <p:txBody>
          <a:bodyPr>
            <a:normAutofit/>
          </a:bodyPr>
          <a:lstStyle/>
          <a:p>
            <a:pPr algn="ctr"/>
            <a:endParaRPr lang="nl-NL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nl-NL" sz="3600" dirty="0">
              <a:solidFill>
                <a:schemeClr val="tx1"/>
              </a:solidFill>
            </a:endParaRPr>
          </a:p>
          <a:p>
            <a:pPr algn="ctr"/>
            <a:r>
              <a:rPr lang="nl-NL" sz="3600" dirty="0">
                <a:solidFill>
                  <a:schemeClr val="tx1"/>
                </a:solidFill>
              </a:rPr>
              <a:t>Wat is uw </a:t>
            </a:r>
            <a:r>
              <a:rPr lang="nl-NL" sz="3600" b="1" dirty="0">
                <a:solidFill>
                  <a:schemeClr val="tx1"/>
                </a:solidFill>
              </a:rPr>
              <a:t>ervaring</a:t>
            </a:r>
            <a:r>
              <a:rPr lang="nl-NL" sz="3600" dirty="0">
                <a:solidFill>
                  <a:schemeClr val="tx1"/>
                </a:solidFill>
              </a:rPr>
              <a:t> met de RES? </a:t>
            </a:r>
          </a:p>
          <a:p>
            <a:pPr algn="ctr"/>
            <a:r>
              <a:rPr lang="nl-NL" sz="3600" dirty="0">
                <a:solidFill>
                  <a:schemeClr val="tx1"/>
                </a:solidFill>
              </a:rPr>
              <a:t>Hoe </a:t>
            </a:r>
            <a:r>
              <a:rPr lang="nl-NL" sz="3600" b="1" dirty="0">
                <a:solidFill>
                  <a:schemeClr val="tx1"/>
                </a:solidFill>
              </a:rPr>
              <a:t>leeft</a:t>
            </a:r>
            <a:r>
              <a:rPr lang="nl-NL" sz="3600" dirty="0">
                <a:solidFill>
                  <a:schemeClr val="tx1"/>
                </a:solidFill>
              </a:rPr>
              <a:t> de RES bij u en in uw </a:t>
            </a:r>
            <a:r>
              <a:rPr lang="nl-NL" sz="3600" b="1" dirty="0">
                <a:solidFill>
                  <a:schemeClr val="tx1"/>
                </a:solidFill>
              </a:rPr>
              <a:t>omgeving</a:t>
            </a:r>
            <a:r>
              <a:rPr lang="nl-NL" sz="3600" dirty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nl-NL" sz="3600" dirty="0">
              <a:solidFill>
                <a:schemeClr val="tx1"/>
              </a:solidFill>
            </a:endParaRPr>
          </a:p>
        </p:txBody>
      </p:sp>
      <p:pic>
        <p:nvPicPr>
          <p:cNvPr id="1026" name="Picture 2" descr="Zoom: Breakout Rooms">
            <a:extLst>
              <a:ext uri="{FF2B5EF4-FFF2-40B4-BE49-F238E27FC236}">
                <a16:creationId xmlns:a16="http://schemas.microsoft.com/office/drawing/2014/main" id="{3E43B3BC-2D13-BA42-9F7C-331F8CAB5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4483378"/>
            <a:ext cx="3619500" cy="162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337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20B10EC8-9F62-4451-9004-0F36A5C4247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0" r="-1" b="5277"/>
          <a:stretch/>
        </p:blipFill>
        <p:spPr>
          <a:xfrm>
            <a:off x="629335" y="989339"/>
            <a:ext cx="11151987" cy="2716388"/>
          </a:xfrm>
          <a:prstGeom prst="rect">
            <a:avLst/>
          </a:prstGeom>
        </p:spPr>
      </p:pic>
      <p:sp>
        <p:nvSpPr>
          <p:cNvPr id="4" name="Ondertitel 3">
            <a:extLst>
              <a:ext uri="{FF2B5EF4-FFF2-40B4-BE49-F238E27FC236}">
                <a16:creationId xmlns:a16="http://schemas.microsoft.com/office/drawing/2014/main" id="{185BEF8C-2903-480B-B22B-461A7A516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051" y="4583875"/>
            <a:ext cx="10058400" cy="78377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algn="ctr"/>
            <a:r>
              <a:rPr lang="nl-NL" b="1" dirty="0">
                <a:latin typeface="+mn-lt"/>
              </a:rPr>
              <a:t>Stand van zaken concept </a:t>
            </a:r>
            <a:r>
              <a:rPr lang="nl-NL" b="1" dirty="0" err="1">
                <a:latin typeface="+mn-lt"/>
              </a:rPr>
              <a:t>res</a:t>
            </a:r>
            <a:r>
              <a:rPr lang="nl-NL" b="1" dirty="0">
                <a:latin typeface="+mn-lt"/>
              </a:rPr>
              <a:t> regio Drenthe</a:t>
            </a:r>
          </a:p>
          <a:p>
            <a:pPr algn="ctr"/>
            <a:r>
              <a:rPr lang="nl-NL" b="1" dirty="0">
                <a:latin typeface="+mn-lt"/>
              </a:rPr>
              <a:t>Riek Siertsema, onafhankelijk voorzitter Drentse Energietafel (DET)</a:t>
            </a:r>
          </a:p>
        </p:txBody>
      </p:sp>
    </p:spTree>
    <p:extLst>
      <p:ext uri="{BB962C8B-B14F-4D97-AF65-F5344CB8AC3E}">
        <p14:creationId xmlns:p14="http://schemas.microsoft.com/office/powerpoint/2010/main" val="704651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44AD1-C4E6-4200-AE12-541BD74E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27" y="286603"/>
            <a:ext cx="10666153" cy="1145033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nl-NL" b="1" dirty="0"/>
              <a:t>				</a:t>
            </a: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			</a:t>
            </a:r>
            <a:b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				</a:t>
            </a:r>
            <a:r>
              <a:rPr lang="nl-NL" sz="3600" b="1" dirty="0">
                <a:solidFill>
                  <a:schemeClr val="tx1"/>
                </a:solidFill>
              </a:rPr>
              <a:t>Stand van zaken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A7E402-A4CD-41E4-A2E5-15B992D13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1491" y="2033751"/>
            <a:ext cx="10880436" cy="4302394"/>
          </a:xfrm>
        </p:spPr>
        <p:txBody>
          <a:bodyPr vert="horz" lIns="0" tIns="45720" rIns="0" bIns="45720" rtlCol="0" anchor="t">
            <a:normAutofit fontScale="92500" lnSpcReduction="10000"/>
          </a:bodyPr>
          <a:lstStyle/>
          <a:p>
            <a:pPr>
              <a:spcAft>
                <a:spcPts val="0"/>
              </a:spcAft>
            </a:pPr>
            <a:r>
              <a:rPr lang="nl-NL" sz="32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Concept RES regio Drenthe: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alle 12 gemeenten, 4 waterschappen en Provinciale Staten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    hebben Concept RES vastgesteld, dan wel ter kennisgeving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    aangenomen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definitieve Concept RES regio Drenthe volgens planning naar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    NP RES met als bijlagen de zienswijzen, moties,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    amendementen en andere relevante documenten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   zie </a:t>
            </a:r>
            <a:r>
              <a:rPr lang="nl-NL" sz="3200" u="sng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www.energievoordrenthe.nl</a:t>
            </a: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99CB38"/>
              </a:buClr>
              <a:buNone/>
            </a:pPr>
            <a:endParaRPr lang="nl-NL" sz="32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Clr>
                <a:srgbClr val="99CB38"/>
              </a:buClr>
              <a:buNone/>
            </a:pPr>
            <a:endParaRPr lang="nl-NL" sz="3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F33520-76F3-44E7-9BB8-F9A6B5EF7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342010"/>
            <a:ext cx="281788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53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44AD1-C4E6-4200-AE12-541BD74E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27" y="286603"/>
            <a:ext cx="10666153" cy="1145033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nl-NL" b="1" dirty="0"/>
              <a:t>				</a:t>
            </a: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			</a:t>
            </a:r>
            <a:b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				</a:t>
            </a:r>
            <a:r>
              <a:rPr lang="nl-NL" sz="3600" b="1" dirty="0">
                <a:solidFill>
                  <a:schemeClr val="tx1"/>
                </a:solidFill>
              </a:rPr>
              <a:t>Stand van zaken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A7E402-A4CD-41E4-A2E5-15B992D13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1491" y="2033751"/>
            <a:ext cx="10880436" cy="4302394"/>
          </a:xfrm>
        </p:spPr>
        <p:txBody>
          <a:bodyPr vert="horz" lIns="0" tIns="45720" rIns="0" bIns="45720" rtlCol="0" anchor="t">
            <a:normAutofit/>
          </a:bodyPr>
          <a:lstStyle/>
          <a:p>
            <a:pPr marL="0" lvl="0" indent="0">
              <a:buClr>
                <a:srgbClr val="99CB38"/>
              </a:buClr>
              <a:buNone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Nu:</a:t>
            </a:r>
          </a:p>
          <a:p>
            <a:pPr marL="0" lvl="0" indent="0">
              <a:buClr>
                <a:srgbClr val="99CB38"/>
              </a:buClr>
              <a:buNone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formele analyse </a:t>
            </a:r>
          </a:p>
          <a:p>
            <a:pPr marL="0" lvl="0" indent="0">
              <a:buClr>
                <a:srgbClr val="99CB38"/>
              </a:buClr>
              <a:buNone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alle definitieve concept </a:t>
            </a:r>
            <a:r>
              <a:rPr lang="nl-NL" sz="32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RESsen</a:t>
            </a: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</a:t>
            </a:r>
          </a:p>
          <a:p>
            <a:pPr marL="0" lvl="0" indent="0">
              <a:buClr>
                <a:srgbClr val="99CB38"/>
              </a:buClr>
              <a:buNone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vanuit generiek en nationaal perspectief </a:t>
            </a:r>
          </a:p>
          <a:p>
            <a:pPr marL="0" lvl="0" indent="0">
              <a:buClr>
                <a:srgbClr val="99CB38"/>
              </a:buClr>
              <a:buNone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door Planbureau voor de Leefomgeving – PBL</a:t>
            </a:r>
            <a:endParaRPr lang="nl-NL" sz="3200" b="1" dirty="0">
              <a:solidFill>
                <a:schemeClr val="tx1"/>
              </a:solidFill>
            </a:endParaRPr>
          </a:p>
          <a:p>
            <a:pPr marL="0" lvl="0" indent="0">
              <a:buClr>
                <a:srgbClr val="99CB38"/>
              </a:buClr>
              <a:buNone/>
            </a:pPr>
            <a:endParaRPr lang="nl-NL" sz="3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F33520-76F3-44E7-9BB8-F9A6B5EF7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342010"/>
            <a:ext cx="2817886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2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444AD1-C4E6-4200-AE12-541BD74E4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527" y="286603"/>
            <a:ext cx="10666153" cy="1145033"/>
          </a:xfrm>
        </p:spPr>
        <p:txBody>
          <a:bodyPr>
            <a:normAutofit fontScale="90000"/>
          </a:bodyPr>
          <a:lstStyle/>
          <a:p>
            <a:pPr lv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99CB38"/>
              </a:buClr>
              <a:buSzPct val="100000"/>
            </a:pPr>
            <a:r>
              <a:rPr lang="nl-NL" b="1" dirty="0"/>
              <a:t>				</a:t>
            </a: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b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r>
              <a:rPr lang="nl-NL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			</a:t>
            </a:r>
            <a:b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</a:br>
            <a:r>
              <a:rPr lang="nl-NL" sz="2000" b="1" spc="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+mn-ea"/>
                <a:cs typeface="+mn-cs"/>
              </a:rPr>
              <a:t>				</a:t>
            </a:r>
            <a:r>
              <a:rPr lang="nl-NL" sz="3600" b="1" dirty="0">
                <a:solidFill>
                  <a:schemeClr val="tx1"/>
                </a:solidFill>
              </a:rPr>
              <a:t>Stand van zaken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1A7E402-A4CD-41E4-A2E5-15B992D13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1491" y="2033751"/>
            <a:ext cx="10880436" cy="4302394"/>
          </a:xfrm>
        </p:spPr>
        <p:txBody>
          <a:bodyPr vert="horz" lIns="0" tIns="45720" rIns="0" bIns="45720" rtlCol="0" anchor="t">
            <a:normAutofit lnSpcReduction="10000"/>
          </a:bodyPr>
          <a:lstStyle/>
          <a:p>
            <a:pPr>
              <a:spcAft>
                <a:spcPts val="0"/>
              </a:spcAft>
            </a:pPr>
            <a:r>
              <a:rPr lang="nl-NL" sz="32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Tussentijdse analyse PBL:</a:t>
            </a:r>
          </a:p>
          <a:p>
            <a:pPr>
              <a:spcAft>
                <a:spcPts val="0"/>
              </a:spcAft>
            </a:pPr>
            <a:endParaRPr lang="nl-NL" sz="12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  <a:cs typeface="ArialMT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27 Concept </a:t>
            </a:r>
            <a:r>
              <a:rPr lang="nl-NL" sz="32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RESsen</a:t>
            </a: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in juni openbaar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analyse generiek en landelijk</a:t>
            </a:r>
            <a:endParaRPr lang="nl-NL" sz="240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totaalbod 50 </a:t>
            </a:r>
            <a:r>
              <a:rPr lang="nl-NL" sz="32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Terawattuur</a:t>
            </a: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-&gt;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    landelijke doelstelling 35 </a:t>
            </a:r>
            <a:r>
              <a:rPr lang="nl-NL" sz="3200" dirty="0" err="1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Terawattuur</a:t>
            </a: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</a:t>
            </a:r>
          </a:p>
          <a:p>
            <a:pPr marL="0" indent="0">
              <a:spcAft>
                <a:spcPts val="0"/>
              </a:spcAft>
              <a:buNone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    in 2030 haalbaar</a:t>
            </a:r>
          </a:p>
          <a:p>
            <a:pPr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 veel werk verzet en grote </a:t>
            </a:r>
            <a:r>
              <a:rPr lang="nl-NL" sz="320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betrokkenheid vele </a:t>
            </a:r>
            <a:r>
              <a:rPr lang="nl-NL" sz="32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MT"/>
              </a:rPr>
              <a:t>professionals</a:t>
            </a:r>
          </a:p>
          <a:p>
            <a:pPr marL="0" lvl="0" indent="0">
              <a:buClr>
                <a:srgbClr val="99CB38"/>
              </a:buClr>
              <a:buNone/>
            </a:pPr>
            <a:endParaRPr lang="nl-NL" sz="3200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BBF33520-76F3-44E7-9BB8-F9A6B5EF73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608" y="342010"/>
            <a:ext cx="2817886" cy="1080000"/>
          </a:xfrm>
          <a:prstGeom prst="rect">
            <a:avLst/>
          </a:prstGeom>
        </p:spPr>
      </p:pic>
      <p:pic>
        <p:nvPicPr>
          <p:cNvPr id="6" name="Afbeelding 5" descr="Afbeelding met tekst, whiteboard&#10;&#10;Automatisch gegenereerde beschrijving">
            <a:extLst>
              <a:ext uri="{FF2B5EF4-FFF2-40B4-BE49-F238E27FC236}">
                <a16:creationId xmlns:a16="http://schemas.microsoft.com/office/drawing/2014/main" id="{1741037F-608A-4844-9CFB-A5E1C5696B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759" y="342010"/>
            <a:ext cx="3956170" cy="4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133480"/>
      </p:ext>
    </p:extLst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2502F643A27044BB1F5DC095A59F67" ma:contentTypeVersion="13" ma:contentTypeDescription="Een nieuw document maken." ma:contentTypeScope="" ma:versionID="84352176fdeebd754386c9ba757e4de3">
  <xsd:schema xmlns:xsd="http://www.w3.org/2001/XMLSchema" xmlns:xs="http://www.w3.org/2001/XMLSchema" xmlns:p="http://schemas.microsoft.com/office/2006/metadata/properties" xmlns:ns3="c264e2ec-cf0a-41df-9e0c-ff0cb9d2b0ba" xmlns:ns4="b7810a73-5141-4590-8bc1-ea6bf42babd9" targetNamespace="http://schemas.microsoft.com/office/2006/metadata/properties" ma:root="true" ma:fieldsID="754108a3bf0b54be0be92268cfb6d938" ns3:_="" ns4:_="">
    <xsd:import namespace="c264e2ec-cf0a-41df-9e0c-ff0cb9d2b0ba"/>
    <xsd:import namespace="b7810a73-5141-4590-8bc1-ea6bf42babd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64e2ec-cf0a-41df-9e0c-ff0cb9d2b0b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810a73-5141-4590-8bc1-ea6bf42babd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1B1AD5-7C13-4C0E-ACB4-1BF4A21107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B9E7E5-CFF4-4C8A-BC63-609425F1CE3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b7810a73-5141-4590-8bc1-ea6bf42babd9"/>
    <ds:schemaRef ds:uri="c264e2ec-cf0a-41df-9e0c-ff0cb9d2b0ba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07B6506-3067-4178-8B75-F996783FD6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64e2ec-cf0a-41df-9e0c-ff0cb9d2b0ba"/>
    <ds:schemaRef ds:uri="b7810a73-5141-4590-8bc1-ea6bf42bab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1421</TotalTime>
  <Words>2108</Words>
  <Application>Microsoft Office PowerPoint</Application>
  <PresentationFormat>Breedbeeld</PresentationFormat>
  <Paragraphs>395</Paragraphs>
  <Slides>42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42</vt:i4>
      </vt:variant>
    </vt:vector>
  </HeadingPairs>
  <TitlesOfParts>
    <vt:vector size="48" baseType="lpstr">
      <vt:lpstr>Arial</vt:lpstr>
      <vt:lpstr>Calibri</vt:lpstr>
      <vt:lpstr>Calibri Light</vt:lpstr>
      <vt:lpstr>Symbol</vt:lpstr>
      <vt:lpstr>Wingdings</vt:lpstr>
      <vt:lpstr>Terugblik</vt:lpstr>
      <vt:lpstr>     Welkom</vt:lpstr>
      <vt:lpstr>      Huisregels</vt:lpstr>
      <vt:lpstr>    Agenda</vt:lpstr>
      <vt:lpstr>      Vraag breakout rooms</vt:lpstr>
      <vt:lpstr>      Vraag breakout rooms (eerste sessie)</vt:lpstr>
      <vt:lpstr>PowerPoint-presentatie</vt:lpstr>
      <vt:lpstr>                Stand van zaken</vt:lpstr>
      <vt:lpstr>                Stand van zaken</vt:lpstr>
      <vt:lpstr>                Stand van zaken</vt:lpstr>
      <vt:lpstr>                Stand van zaken</vt:lpstr>
      <vt:lpstr>                Stand van zaken</vt:lpstr>
      <vt:lpstr>                Stand van zaken</vt:lpstr>
      <vt:lpstr>                Stand van zaken</vt:lpstr>
      <vt:lpstr>PowerPoint-presentatie</vt:lpstr>
      <vt:lpstr>      12 gemeenten RES-regio Drenthe</vt:lpstr>
      <vt:lpstr>      12 gemeenten RES-regio Drenthe</vt:lpstr>
      <vt:lpstr>      12 gemeenten RES-regio Drenthe</vt:lpstr>
      <vt:lpstr>      12 gemeenten RES-regio Drenthe</vt:lpstr>
      <vt:lpstr>      12 gemeenten RES-regio Drenthe</vt:lpstr>
      <vt:lpstr>      12 gemeenten RES-regio Drenthe</vt:lpstr>
      <vt:lpstr>PowerPoint-presentatie</vt:lpstr>
      <vt:lpstr>                Elektriciteit – RES 1.0</vt:lpstr>
      <vt:lpstr>                      Elektriciteit – RES 1.0</vt:lpstr>
      <vt:lpstr>                Elektriciteit – RES 1.0</vt:lpstr>
      <vt:lpstr>                     Elektriciteit – RES 1.0</vt:lpstr>
      <vt:lpstr>                      Elektriciteit – RES 1.0</vt:lpstr>
      <vt:lpstr>                      Elektriciteit – RES 1.0</vt:lpstr>
      <vt:lpstr>                      Elektriciteit – RES 1.0</vt:lpstr>
      <vt:lpstr>                      Elektriciteit – RES 1.0</vt:lpstr>
      <vt:lpstr>PowerPoint-presentatie</vt:lpstr>
      <vt:lpstr>     Warmte</vt:lpstr>
      <vt:lpstr>      Warmte</vt:lpstr>
      <vt:lpstr>      Warmte</vt:lpstr>
      <vt:lpstr>PowerPoint-presentatie</vt:lpstr>
      <vt:lpstr>Even voorstellen</vt:lpstr>
      <vt:lpstr>RES en rol van volksvertegenwoordiging</vt:lpstr>
      <vt:lpstr>Positie volksvertegenwoordigers bij de RES</vt:lpstr>
      <vt:lpstr>Hoe versterk je je rol als volksvertegenwoordiger?</vt:lpstr>
      <vt:lpstr>Hoe versterk je je rol als volksvertegenwoordiger?</vt:lpstr>
      <vt:lpstr>Tips voor informatie en inspiratie</vt:lpstr>
      <vt:lpstr>      Breakout rooms</vt:lpstr>
      <vt:lpstr>     Dank u wel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Miriam Winkel</dc:creator>
  <cp:lastModifiedBy>Miriam Winkel</cp:lastModifiedBy>
  <cp:revision>84</cp:revision>
  <dcterms:created xsi:type="dcterms:W3CDTF">2019-12-08T16:30:42Z</dcterms:created>
  <dcterms:modified xsi:type="dcterms:W3CDTF">2020-10-27T13:17:22Z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0x010100BE2502F643A27044BB1F5DC095A59F67</vt:lpwstr>
  </property>
</Properties>
</file>