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92" r:id="rId5"/>
    <p:sldId id="284" r:id="rId6"/>
    <p:sldId id="291" r:id="rId7"/>
    <p:sldId id="256" r:id="rId8"/>
    <p:sldId id="293" r:id="rId9"/>
    <p:sldId id="294" r:id="rId10"/>
    <p:sldId id="283" r:id="rId11"/>
    <p:sldId id="282" r:id="rId12"/>
    <p:sldId id="281" r:id="rId13"/>
    <p:sldId id="285" r:id="rId14"/>
    <p:sldId id="288" r:id="rId15"/>
    <p:sldId id="299" r:id="rId16"/>
    <p:sldId id="290" r:id="rId17"/>
    <p:sldId id="289" r:id="rId18"/>
    <p:sldId id="307" r:id="rId19"/>
    <p:sldId id="306" r:id="rId20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66F48-BBDC-4A74-99E0-FBD98E1DFA31}" v="1" dt="2020-02-05T08:49:37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75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14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29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19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10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92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02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29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82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67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95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3559A6-DDF5-4507-BDF9-F03D1F4BF290}" type="datetimeFigureOut">
              <a:rPr lang="nl-NL" smtClean="0"/>
              <a:t>27-2-2020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0D08DD-B967-4217-A7DE-D8A33069AC4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ergievoordrenthe.nl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0B10EC8-9F62-4451-9004-0F36A5C424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" r="-1" b="5277"/>
          <a:stretch/>
        </p:blipFill>
        <p:spPr>
          <a:xfrm>
            <a:off x="629335" y="979713"/>
            <a:ext cx="11562665" cy="409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51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6719F-E5E3-4A0B-BE4C-B31C60122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841" y="299545"/>
            <a:ext cx="11319642" cy="1424680"/>
          </a:xfrm>
        </p:spPr>
        <p:txBody>
          <a:bodyPr>
            <a:normAutofit fontScale="90000"/>
          </a:bodyPr>
          <a:lstStyle/>
          <a:p>
            <a:r>
              <a:rPr lang="nl-NL" sz="4000" b="1" dirty="0"/>
              <a:t>					Grootschalige opwekking 							    hernieuwbare elektriciteit op land</a:t>
            </a:r>
            <a:endParaRPr lang="nl-NL" sz="40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6E535AA-4627-4790-A0CC-C0C47288C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1876097"/>
            <a:ext cx="10528335" cy="4808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Opwekken elektriciteit zonder gebruik fossiele brandstoffen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wind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zon</a:t>
            </a:r>
          </a:p>
          <a:p>
            <a:pPr marL="0" indent="0">
              <a:buNone/>
            </a:pPr>
            <a:r>
              <a:rPr lang="nl-NL" sz="3200" dirty="0"/>
              <a:t>Zonne-energie ondergrens 15 kW </a:t>
            </a:r>
          </a:p>
          <a:p>
            <a:pPr marL="0" indent="0">
              <a:buNone/>
            </a:pPr>
            <a:r>
              <a:rPr lang="nl-NL" sz="3200" dirty="0"/>
              <a:t>Eerder geplaatste zon- en wind-installaties n.a.v. Energieakkoord tellen mee</a:t>
            </a:r>
            <a:endParaRPr lang="en-US" sz="3200" dirty="0"/>
          </a:p>
          <a:p>
            <a:endParaRPr lang="nl-NL" sz="32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8E203E-3A6E-44E6-B416-4D605F3D55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83" y="644225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193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AA78A-03A4-40A8-A2D6-85E4CF6FA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04801"/>
            <a:ext cx="10789921" cy="1426959"/>
          </a:xfrm>
        </p:spPr>
        <p:txBody>
          <a:bodyPr>
            <a:normAutofit/>
          </a:bodyPr>
          <a:lstStyle/>
          <a:p>
            <a:r>
              <a:rPr lang="nl-NL" b="1" dirty="0"/>
              <a:t>			  Opgave Gebouwde omgeving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DD0C5C-AD18-4268-BCBF-81CB52419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9964" y="1856509"/>
            <a:ext cx="10677237" cy="48596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Voor 2030 1,5 miljoen woningen en andere gebouwen geïsoleerd en voorzien duurzame warmte en schone elektriciteit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Voor 2050 7 miljoen huizen en 1 miljoen gebouwen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Gemeenten regierol in lokale warmtetransitie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Transitievisie Warmte (TVW); plannen isoleren en/of aardgasvrij maken woningen en gebouwen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TVW basis Uitvoeringsplan (op buurt- of wijkniveau)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</a:t>
            </a:r>
            <a:r>
              <a:rPr lang="nl-NL" sz="2800" dirty="0" err="1"/>
              <a:t>TVW’s</a:t>
            </a:r>
            <a:r>
              <a:rPr lang="nl-NL" sz="2800" dirty="0"/>
              <a:t> en Uitvoeringsplannen input Regionale Structuur Warmte als onderdeel RES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63BC586-38FA-4979-AB6C-D8EA88567D1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651760"/>
            <a:ext cx="281788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45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89D47-BD12-4C89-932B-29450CBD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711092" cy="1559130"/>
          </a:xfrm>
        </p:spPr>
        <p:txBody>
          <a:bodyPr>
            <a:normAutofit/>
          </a:bodyPr>
          <a:lstStyle/>
          <a:p>
            <a:r>
              <a:rPr lang="nl-NL" b="1" dirty="0"/>
              <a:t>				Waarmee is RES Drenthe </a:t>
            </a:r>
            <a:br>
              <a:rPr lang="nl-NL" b="1" dirty="0"/>
            </a:br>
            <a:r>
              <a:rPr lang="nl-NL" b="1" dirty="0"/>
              <a:t>					nu bezig?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D37548-D3DC-4FBB-8CB3-0113F0FB3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0727" y="1845734"/>
            <a:ext cx="10607645" cy="4428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In kaart brengen: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gerealiseerd en vergund vermogen wind- en zonne-energie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ambities gemeenten (met en zonder locatie)</a:t>
            </a:r>
          </a:p>
          <a:p>
            <a:pPr marL="0" indent="0">
              <a:buNone/>
            </a:pPr>
            <a:r>
              <a:rPr lang="nl-NL" sz="3200" dirty="0"/>
              <a:t>Alle ambities vormen samen ambitie RES Drenthe</a:t>
            </a:r>
          </a:p>
          <a:p>
            <a:pPr marL="0" indent="0">
              <a:buNone/>
            </a:pPr>
            <a:r>
              <a:rPr lang="nl-NL" sz="3200" dirty="0"/>
              <a:t>Totaalpakket opgesteld vermogen en ambitie vormen voorstel RES Drenthe</a:t>
            </a:r>
          </a:p>
          <a:p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38D47843-BF0D-4BE0-8504-DC1F132245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718744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88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9B00A-1EE4-4840-B350-BFEE7E14C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/>
          <a:lstStyle/>
          <a:p>
            <a:r>
              <a:rPr lang="nl-NL" b="1" dirty="0"/>
              <a:t>			  Inhoud Concept RES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4D7D75-60CE-4945-A167-D3DF32C67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3783" y="1845735"/>
            <a:ext cx="10556044" cy="4334348"/>
          </a:xfrm>
        </p:spPr>
        <p:txBody>
          <a:bodyPr>
            <a:noAutofit/>
          </a:bodyPr>
          <a:lstStyle/>
          <a:p>
            <a:r>
              <a:rPr lang="nl-NL" sz="2800" dirty="0"/>
              <a:t>Samenvatting in RES Afwegingskader, onderdeel Handreiking 1.1</a:t>
            </a:r>
          </a:p>
          <a:p>
            <a:r>
              <a:rPr lang="nl-NL" sz="2800" dirty="0"/>
              <a:t>Hoofdstukken Concept 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Kwantiteit elektriciteit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Kwantiteit warmte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Optimaal ruimtegebruik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Bestuurlijk en maatschappelijk draagvlak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Energiesysteemefficiëntie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DC5764D-8F17-4BFA-93DF-DE76A978A9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73946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0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68B5C-6786-4158-942C-AD5943F2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45338" cy="1551553"/>
          </a:xfrm>
        </p:spPr>
        <p:txBody>
          <a:bodyPr>
            <a:normAutofit/>
          </a:bodyPr>
          <a:lstStyle/>
          <a:p>
            <a:r>
              <a:rPr lang="nl-NL" b="1" dirty="0"/>
              <a:t>			  Deadlines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A56D7F-A031-4213-8005-02C192C4F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2105891"/>
            <a:ext cx="10510982" cy="3710869"/>
          </a:xfrm>
        </p:spPr>
        <p:txBody>
          <a:bodyPr>
            <a:normAutofit/>
          </a:bodyPr>
          <a:lstStyle/>
          <a:p>
            <a:endParaRPr lang="nl-NL" sz="4000" dirty="0"/>
          </a:p>
          <a:p>
            <a:pPr algn="ctr"/>
            <a:r>
              <a:rPr lang="nl-NL" sz="4000" dirty="0"/>
              <a:t>Concept RES: 1 juni (toetsing NPL) </a:t>
            </a:r>
          </a:p>
          <a:p>
            <a:pPr algn="ctr"/>
            <a:r>
              <a:rPr lang="nl-NL" sz="4000" dirty="0"/>
              <a:t>RES 1.0: 1 maart 2021</a:t>
            </a:r>
          </a:p>
          <a:p>
            <a:pPr marL="0" indent="0">
              <a:buNone/>
            </a:pPr>
            <a:endParaRPr lang="nl-NL" sz="4000" dirty="0"/>
          </a:p>
          <a:p>
            <a:endParaRPr lang="nl-NL" sz="40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445DF2B-D405-4C03-A7F6-3436AAC96B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758156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40212-85EC-4D06-A716-89BE1AEF9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</a:t>
            </a:r>
            <a:r>
              <a:rPr lang="nl-NL" b="1" dirty="0"/>
              <a:t>Planning Concept RES Drenthe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67909F-2C03-48D6-B3F6-C57511DDC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49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/>
              <a:t>In januari 2020 overzichten:</a:t>
            </a:r>
          </a:p>
          <a:p>
            <a:pPr marL="0" indent="0">
              <a:buNone/>
            </a:pPr>
            <a:r>
              <a:rPr lang="nl-NL" sz="2400" dirty="0"/>
              <a:t>	- warmtevraag</a:t>
            </a:r>
          </a:p>
          <a:p>
            <a:pPr marL="0" indent="0">
              <a:buNone/>
            </a:pPr>
            <a:r>
              <a:rPr lang="nl-NL" sz="2400" dirty="0"/>
              <a:t>	- warmtebronnen</a:t>
            </a:r>
          </a:p>
          <a:p>
            <a:pPr marL="0" indent="0">
              <a:buNone/>
            </a:pPr>
            <a:r>
              <a:rPr lang="nl-NL" sz="2400" dirty="0"/>
              <a:t>	- elektriciteit (gerealiseerd en vergund vermogen en ambities)</a:t>
            </a:r>
          </a:p>
          <a:p>
            <a:pPr marL="0" indent="0">
              <a:buNone/>
            </a:pPr>
            <a:r>
              <a:rPr lang="nl-NL" sz="2400" dirty="0"/>
              <a:t>	- ruimtelijke plannen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/>
              <a:t> Concept RES in maart 2020 in DET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/>
              <a:t> Bestuurlijke besluitvorming april en mei 2020</a:t>
            </a:r>
          </a:p>
          <a:p>
            <a:endParaRPr lang="nl-NL" dirty="0"/>
          </a:p>
        </p:txBody>
      </p:sp>
      <p:pic>
        <p:nvPicPr>
          <p:cNvPr id="4" name="Tijdelijke aanduiding voor inhoud 4">
            <a:extLst>
              <a:ext uri="{FF2B5EF4-FFF2-40B4-BE49-F238E27FC236}">
                <a16:creationId xmlns:a16="http://schemas.microsoft.com/office/drawing/2014/main" id="{978FF335-8C63-4B7B-B363-B87AAD2D5F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758156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8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E8686-AA59-4BA3-96BE-1F258E115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48378"/>
          </a:xfrm>
        </p:spPr>
        <p:txBody>
          <a:bodyPr/>
          <a:lstStyle/>
          <a:p>
            <a:r>
              <a:rPr lang="nl-NL" b="1" dirty="0"/>
              <a:t>			 Meer informatie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FBBA00-3454-4017-8140-1A49DEFF1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1845735"/>
            <a:ext cx="10557682" cy="4023360"/>
          </a:xfrm>
        </p:spPr>
        <p:txBody>
          <a:bodyPr>
            <a:normAutofit lnSpcReduction="10000"/>
          </a:bodyPr>
          <a:lstStyle/>
          <a:p>
            <a:r>
              <a:rPr lang="nl-NL" sz="4000" b="1" dirty="0">
                <a:hlinkClick r:id="rId2"/>
              </a:rPr>
              <a:t>www.energievoordrenthe.nl</a:t>
            </a:r>
            <a:endParaRPr lang="nl-NL" sz="4000" b="1" dirty="0"/>
          </a:p>
          <a:p>
            <a:endParaRPr lang="nl-NL" sz="4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4000" b="1" dirty="0"/>
              <a:t> Nieuws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4000" b="1" dirty="0"/>
              <a:t> Achtergrond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4000" b="1" dirty="0"/>
              <a:t> Verslagen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4000" b="1" dirty="0"/>
              <a:t> Toolkit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ABB306A-BC65-46E2-83EC-4FA8CB5BB6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54981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5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D75EE5-57FF-4D1E-B105-A6036B0FE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13828F-06C6-4172-B0DE-BAB0120201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B2A3A6-962C-4D7A-8272-EDEDD881F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1348D5E-A2F9-4457-85D6-EF33B01C1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8AA9CB-21B6-40CA-A6DC-1261D3FD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29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Drenthe </a:t>
            </a:r>
            <a:r>
              <a:rPr lang="en-US" sz="47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één</a:t>
            </a:r>
            <a:r>
              <a:rPr lang="en-US" sz="4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van 30 RES-</a:t>
            </a:r>
            <a:r>
              <a:rPr lang="en-US" sz="47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regio’s</a:t>
            </a:r>
            <a:r>
              <a:rPr lang="en-US" sz="4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Nederland</a:t>
            </a:r>
            <a:endParaRPr lang="en-US" sz="4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4612BEAC-2AD5-4EF1-81AC-FAF122788F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72" y="1431118"/>
            <a:ext cx="5131653" cy="196285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2E5679E-AF9A-4675-8EB9-82F877C47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3996" y="886968"/>
            <a:ext cx="64008" cy="3108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6FCB22DB-F961-4D9C-9841-169C430F19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777" y="457200"/>
            <a:ext cx="3749757" cy="44640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193D27-0DF9-4485-90D7-D8E69A3F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F5A4DD-17B0-415A-8F3A-0DEE3FF8F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A73B4A-2570-4D18-9566-12E68828C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4422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D135C-F8DA-4C80-AEC7-DA2583414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03651"/>
          </a:xfrm>
        </p:spPr>
        <p:txBody>
          <a:bodyPr/>
          <a:lstStyle/>
          <a:p>
            <a:r>
              <a:rPr lang="nl-NL" b="1" dirty="0"/>
              <a:t>			RES Drenthe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E1F681-4CA1-43D1-9F43-88AF42FF2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1923393"/>
            <a:ext cx="9903229" cy="4445876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sz="4400" dirty="0"/>
              <a:t>Hoe is RES Drenthe georganiseerd?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08FAF77-2662-4670-A891-BA26EF55CE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525672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al 47">
            <a:extLst>
              <a:ext uri="{FF2B5EF4-FFF2-40B4-BE49-F238E27FC236}">
                <a16:creationId xmlns:a16="http://schemas.microsoft.com/office/drawing/2014/main" id="{DD3974D1-3016-E048-8695-83FF5325CDCF}"/>
              </a:ext>
            </a:extLst>
          </p:cNvPr>
          <p:cNvSpPr/>
          <p:nvPr/>
        </p:nvSpPr>
        <p:spPr>
          <a:xfrm>
            <a:off x="1442375" y="638620"/>
            <a:ext cx="6594649" cy="129735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05AF83A5-53AC-1143-A257-867B5BA1372C}"/>
              </a:ext>
            </a:extLst>
          </p:cNvPr>
          <p:cNvSpPr/>
          <p:nvPr/>
        </p:nvSpPr>
        <p:spPr>
          <a:xfrm>
            <a:off x="3924894" y="668610"/>
            <a:ext cx="4103370" cy="12973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A4778E26-14BD-254B-9F78-AE51464F6602}"/>
              </a:ext>
            </a:extLst>
          </p:cNvPr>
          <p:cNvSpPr/>
          <p:nvPr/>
        </p:nvSpPr>
        <p:spPr>
          <a:xfrm>
            <a:off x="4698278" y="1109229"/>
            <a:ext cx="2556602" cy="86825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650D05D1-A144-654E-90F8-C90B9CA17ACE}"/>
              </a:ext>
            </a:extLst>
          </p:cNvPr>
          <p:cNvSpPr/>
          <p:nvPr/>
        </p:nvSpPr>
        <p:spPr>
          <a:xfrm>
            <a:off x="5355197" y="1531105"/>
            <a:ext cx="1251864" cy="44061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Voorzitter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5C1299-3798-614E-9A4B-1471141F303A}"/>
              </a:ext>
            </a:extLst>
          </p:cNvPr>
          <p:cNvSpPr txBox="1"/>
          <p:nvPr/>
        </p:nvSpPr>
        <p:spPr>
          <a:xfrm>
            <a:off x="3534717" y="-1"/>
            <a:ext cx="493038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dirty="0"/>
              <a:t>Besturen gemeenten / provincie / waterschappen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43DDED9E-FB94-9741-BE20-3792BBFC4566}"/>
              </a:ext>
            </a:extLst>
          </p:cNvPr>
          <p:cNvSpPr txBox="1"/>
          <p:nvPr/>
        </p:nvSpPr>
        <p:spPr>
          <a:xfrm>
            <a:off x="4951654" y="739897"/>
            <a:ext cx="2259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         Overheden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174DE2DC-C0ED-F544-AFD9-7109F31A2888}"/>
              </a:ext>
            </a:extLst>
          </p:cNvPr>
          <p:cNvSpPr txBox="1"/>
          <p:nvPr/>
        </p:nvSpPr>
        <p:spPr>
          <a:xfrm>
            <a:off x="1986227" y="994119"/>
            <a:ext cx="1356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Drentse </a:t>
            </a:r>
          </a:p>
          <a:p>
            <a:r>
              <a:rPr lang="nl-NL" dirty="0">
                <a:solidFill>
                  <a:schemeClr val="bg1"/>
                </a:solidFill>
              </a:rPr>
              <a:t>Energietafel 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1A7EB4EA-4B3D-DC48-850E-136A430C46E0}"/>
              </a:ext>
            </a:extLst>
          </p:cNvPr>
          <p:cNvSpPr txBox="1"/>
          <p:nvPr/>
        </p:nvSpPr>
        <p:spPr>
          <a:xfrm>
            <a:off x="5389991" y="1155498"/>
            <a:ext cx="1242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Regiegroep</a:t>
            </a:r>
          </a:p>
        </p:txBody>
      </p:sp>
      <p:cxnSp>
        <p:nvCxnSpPr>
          <p:cNvPr id="90" name="Rechte verbindingslijn met pijl 89">
            <a:extLst>
              <a:ext uri="{FF2B5EF4-FFF2-40B4-BE49-F238E27FC236}">
                <a16:creationId xmlns:a16="http://schemas.microsoft.com/office/drawing/2014/main" id="{E8A50AAE-C30E-3541-B9E0-169F20EAAD9E}"/>
              </a:ext>
            </a:extLst>
          </p:cNvPr>
          <p:cNvCxnSpPr>
            <a:cxnSpLocks/>
          </p:cNvCxnSpPr>
          <p:nvPr/>
        </p:nvCxnSpPr>
        <p:spPr>
          <a:xfrm flipH="1" flipV="1">
            <a:off x="4390514" y="363731"/>
            <a:ext cx="1" cy="66486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met pijl 90">
            <a:extLst>
              <a:ext uri="{FF2B5EF4-FFF2-40B4-BE49-F238E27FC236}">
                <a16:creationId xmlns:a16="http://schemas.microsoft.com/office/drawing/2014/main" id="{6C447F41-B668-D449-8A90-A926548B2668}"/>
              </a:ext>
            </a:extLst>
          </p:cNvPr>
          <p:cNvCxnSpPr>
            <a:cxnSpLocks/>
          </p:cNvCxnSpPr>
          <p:nvPr/>
        </p:nvCxnSpPr>
        <p:spPr>
          <a:xfrm flipV="1">
            <a:off x="4964593" y="363731"/>
            <a:ext cx="0" cy="48499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>
            <a:extLst>
              <a:ext uri="{FF2B5EF4-FFF2-40B4-BE49-F238E27FC236}">
                <a16:creationId xmlns:a16="http://schemas.microsoft.com/office/drawing/2014/main" id="{FB7E2D32-CF2C-FC42-8267-B343619C2A40}"/>
              </a:ext>
            </a:extLst>
          </p:cNvPr>
          <p:cNvCxnSpPr>
            <a:cxnSpLocks/>
          </p:cNvCxnSpPr>
          <p:nvPr/>
        </p:nvCxnSpPr>
        <p:spPr>
          <a:xfrm flipH="1" flipV="1">
            <a:off x="7180645" y="364997"/>
            <a:ext cx="1" cy="66815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met pijl 92">
            <a:extLst>
              <a:ext uri="{FF2B5EF4-FFF2-40B4-BE49-F238E27FC236}">
                <a16:creationId xmlns:a16="http://schemas.microsoft.com/office/drawing/2014/main" id="{29BF6FBB-D102-2A46-8746-1EDFD0128762}"/>
              </a:ext>
            </a:extLst>
          </p:cNvPr>
          <p:cNvCxnSpPr>
            <a:cxnSpLocks/>
          </p:cNvCxnSpPr>
          <p:nvPr/>
        </p:nvCxnSpPr>
        <p:spPr>
          <a:xfrm flipV="1">
            <a:off x="7567831" y="361490"/>
            <a:ext cx="0" cy="742117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kstvak 98">
            <a:extLst>
              <a:ext uri="{FF2B5EF4-FFF2-40B4-BE49-F238E27FC236}">
                <a16:creationId xmlns:a16="http://schemas.microsoft.com/office/drawing/2014/main" id="{4D67D608-D5ED-3741-81E2-F92A15A8E4C9}"/>
              </a:ext>
            </a:extLst>
          </p:cNvPr>
          <p:cNvSpPr txBox="1"/>
          <p:nvPr/>
        </p:nvSpPr>
        <p:spPr>
          <a:xfrm>
            <a:off x="482115" y="427198"/>
            <a:ext cx="1816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maatschappelijke</a:t>
            </a:r>
          </a:p>
          <a:p>
            <a:r>
              <a:rPr lang="nl-NL" dirty="0"/>
              <a:t>organisaties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EAD36F46-85DE-5F4D-A711-0B0B3F3876AA}"/>
              </a:ext>
            </a:extLst>
          </p:cNvPr>
          <p:cNvCxnSpPr>
            <a:cxnSpLocks/>
          </p:cNvCxnSpPr>
          <p:nvPr/>
        </p:nvCxnSpPr>
        <p:spPr>
          <a:xfrm flipH="1">
            <a:off x="694371" y="2726305"/>
            <a:ext cx="4261671" cy="411899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7EE82BEE-D059-3C43-8882-9552B575CF19}"/>
              </a:ext>
            </a:extLst>
          </p:cNvPr>
          <p:cNvCxnSpPr>
            <a:cxnSpLocks/>
          </p:cNvCxnSpPr>
          <p:nvPr/>
        </p:nvCxnSpPr>
        <p:spPr>
          <a:xfrm>
            <a:off x="7053918" y="2722186"/>
            <a:ext cx="4233817" cy="416058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" name="Groep 193">
            <a:extLst>
              <a:ext uri="{FF2B5EF4-FFF2-40B4-BE49-F238E27FC236}">
                <a16:creationId xmlns:a16="http://schemas.microsoft.com/office/drawing/2014/main" id="{435AA54C-A1B4-2E49-BEEE-3190AC87AA74}"/>
              </a:ext>
            </a:extLst>
          </p:cNvPr>
          <p:cNvGrpSpPr/>
          <p:nvPr/>
        </p:nvGrpSpPr>
        <p:grpSpPr>
          <a:xfrm>
            <a:off x="8376100" y="1000624"/>
            <a:ext cx="3361432" cy="2096817"/>
            <a:chOff x="8376100" y="1000624"/>
            <a:chExt cx="3361432" cy="2096817"/>
          </a:xfrm>
        </p:grpSpPr>
        <p:sp>
          <p:nvSpPr>
            <p:cNvPr id="148" name="Afgeronde rechthoek 147">
              <a:extLst>
                <a:ext uri="{FF2B5EF4-FFF2-40B4-BE49-F238E27FC236}">
                  <a16:creationId xmlns:a16="http://schemas.microsoft.com/office/drawing/2014/main" id="{ACEFBEE7-AF33-0F47-B19C-AC1D278277C9}"/>
                </a:ext>
              </a:extLst>
            </p:cNvPr>
            <p:cNvSpPr/>
            <p:nvPr/>
          </p:nvSpPr>
          <p:spPr>
            <a:xfrm>
              <a:off x="8376100" y="2056894"/>
              <a:ext cx="1891398" cy="10405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Afgeronde rechthoek 57">
              <a:extLst>
                <a:ext uri="{FF2B5EF4-FFF2-40B4-BE49-F238E27FC236}">
                  <a16:creationId xmlns:a16="http://schemas.microsoft.com/office/drawing/2014/main" id="{5EEBFBE1-F50D-EF43-A638-4E80D62F98D6}"/>
                </a:ext>
              </a:extLst>
            </p:cNvPr>
            <p:cNvSpPr/>
            <p:nvPr/>
          </p:nvSpPr>
          <p:spPr>
            <a:xfrm>
              <a:off x="8713449" y="2397473"/>
              <a:ext cx="1254802" cy="217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200" dirty="0" err="1"/>
                <a:t>Één</a:t>
              </a:r>
              <a:r>
                <a:rPr lang="nl-NL" sz="1200" dirty="0"/>
                <a:t> gem </a:t>
              </a:r>
              <a:r>
                <a:rPr lang="nl-NL" sz="1200" dirty="0" err="1"/>
                <a:t>secr</a:t>
              </a:r>
              <a:endParaRPr lang="nl-NL" sz="1200" dirty="0"/>
            </a:p>
          </p:txBody>
        </p:sp>
        <p:sp>
          <p:nvSpPr>
            <p:cNvPr id="59" name="Afgeronde rechthoek 58">
              <a:extLst>
                <a:ext uri="{FF2B5EF4-FFF2-40B4-BE49-F238E27FC236}">
                  <a16:creationId xmlns:a16="http://schemas.microsoft.com/office/drawing/2014/main" id="{EA4DB1F0-F2F8-034F-89A5-5B193FE546C8}"/>
                </a:ext>
              </a:extLst>
            </p:cNvPr>
            <p:cNvSpPr/>
            <p:nvPr/>
          </p:nvSpPr>
          <p:spPr>
            <a:xfrm>
              <a:off x="8713448" y="2636206"/>
              <a:ext cx="1254801" cy="217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200" dirty="0"/>
                <a:t>Dir </a:t>
              </a:r>
              <a:r>
                <a:rPr lang="nl-NL" sz="1200" dirty="0" err="1"/>
                <a:t>Prov</a:t>
              </a:r>
              <a:endParaRPr lang="nl-NL" sz="1200" dirty="0"/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8BE59B72-5C29-4548-886B-81665114F013}"/>
                </a:ext>
              </a:extLst>
            </p:cNvPr>
            <p:cNvSpPr txBox="1"/>
            <p:nvPr/>
          </p:nvSpPr>
          <p:spPr>
            <a:xfrm>
              <a:off x="8416051" y="2069926"/>
              <a:ext cx="17653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 dirty="0"/>
                <a:t>Ambtelijk opdrachtgever</a:t>
              </a:r>
            </a:p>
          </p:txBody>
        </p:sp>
        <p:grpSp>
          <p:nvGrpSpPr>
            <p:cNvPr id="145" name="Groep 144">
              <a:extLst>
                <a:ext uri="{FF2B5EF4-FFF2-40B4-BE49-F238E27FC236}">
                  <a16:creationId xmlns:a16="http://schemas.microsoft.com/office/drawing/2014/main" id="{2772F88D-EFD3-7448-A51E-2ACE498BF363}"/>
                </a:ext>
              </a:extLst>
            </p:cNvPr>
            <p:cNvGrpSpPr/>
            <p:nvPr/>
          </p:nvGrpSpPr>
          <p:grpSpPr>
            <a:xfrm>
              <a:off x="10451603" y="1000624"/>
              <a:ext cx="1285929" cy="1501579"/>
              <a:chOff x="10461710" y="1024831"/>
              <a:chExt cx="1285929" cy="1501579"/>
            </a:xfrm>
          </p:grpSpPr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50F4027C-FA8C-A34C-9860-73C76BB7C462}"/>
                  </a:ext>
                </a:extLst>
              </p:cNvPr>
              <p:cNvSpPr/>
              <p:nvPr/>
            </p:nvSpPr>
            <p:spPr>
              <a:xfrm>
                <a:off x="10651515" y="1024831"/>
                <a:ext cx="948272" cy="1501579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3" name="Tekstvak 82">
                <a:extLst>
                  <a:ext uri="{FF2B5EF4-FFF2-40B4-BE49-F238E27FC236}">
                    <a16:creationId xmlns:a16="http://schemas.microsoft.com/office/drawing/2014/main" id="{DFDF820A-5D8E-FA4E-B85D-88748BE2F191}"/>
                  </a:ext>
                </a:extLst>
              </p:cNvPr>
              <p:cNvSpPr txBox="1"/>
              <p:nvPr/>
            </p:nvSpPr>
            <p:spPr>
              <a:xfrm>
                <a:off x="10461710" y="1882308"/>
                <a:ext cx="1285929" cy="43088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nl-NL" sz="1100" dirty="0"/>
                  <a:t>Overleg gemeente-</a:t>
                </a:r>
              </a:p>
              <a:p>
                <a:r>
                  <a:rPr lang="nl-NL" sz="1100" dirty="0"/>
                  <a:t>secretarissen</a:t>
                </a:r>
              </a:p>
            </p:txBody>
          </p:sp>
        </p:grpSp>
        <p:cxnSp>
          <p:nvCxnSpPr>
            <p:cNvPr id="85" name="Rechte verbindingslijn met pijl 84">
              <a:extLst>
                <a:ext uri="{FF2B5EF4-FFF2-40B4-BE49-F238E27FC236}">
                  <a16:creationId xmlns:a16="http://schemas.microsoft.com/office/drawing/2014/main" id="{C61B7C6B-9FF1-D14A-969C-71C5A640F554}"/>
                </a:ext>
              </a:extLst>
            </p:cNvPr>
            <p:cNvCxnSpPr>
              <a:cxnSpLocks/>
              <a:stCxn id="58" idx="3"/>
              <a:endCxn id="83" idx="1"/>
            </p:cNvCxnSpPr>
            <p:nvPr/>
          </p:nvCxnSpPr>
          <p:spPr>
            <a:xfrm flipV="1">
              <a:off x="9968251" y="2073545"/>
              <a:ext cx="483352" cy="43246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Rechte verbindingslijn met pijl 104">
            <a:extLst>
              <a:ext uri="{FF2B5EF4-FFF2-40B4-BE49-F238E27FC236}">
                <a16:creationId xmlns:a16="http://schemas.microsoft.com/office/drawing/2014/main" id="{D43771D4-A272-D84C-ADA9-F8AE39F2B322}"/>
              </a:ext>
            </a:extLst>
          </p:cNvPr>
          <p:cNvCxnSpPr>
            <a:cxnSpLocks/>
            <a:stCxn id="81" idx="2"/>
            <a:endCxn id="81" idx="4"/>
          </p:cNvCxnSpPr>
          <p:nvPr/>
        </p:nvCxnSpPr>
        <p:spPr>
          <a:xfrm>
            <a:off x="5984611" y="2003268"/>
            <a:ext cx="0" cy="95253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ep 127">
            <a:extLst>
              <a:ext uri="{FF2B5EF4-FFF2-40B4-BE49-F238E27FC236}">
                <a16:creationId xmlns:a16="http://schemas.microsoft.com/office/drawing/2014/main" id="{EC9D6DD8-C9D9-9C45-B467-F2777DFA35FD}"/>
              </a:ext>
            </a:extLst>
          </p:cNvPr>
          <p:cNvGrpSpPr/>
          <p:nvPr/>
        </p:nvGrpSpPr>
        <p:grpSpPr>
          <a:xfrm>
            <a:off x="2551392" y="3101060"/>
            <a:ext cx="8451353" cy="3684330"/>
            <a:chOff x="2952499" y="2962910"/>
            <a:chExt cx="6676191" cy="3935822"/>
          </a:xfrm>
        </p:grpSpPr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5493559F-D238-B447-81BB-FBF588F6A41C}"/>
                </a:ext>
              </a:extLst>
            </p:cNvPr>
            <p:cNvSpPr/>
            <p:nvPr/>
          </p:nvSpPr>
          <p:spPr>
            <a:xfrm>
              <a:off x="3337560" y="2962910"/>
              <a:ext cx="4678679" cy="319649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64044261-2C49-E24A-83D6-148D40B8FC29}"/>
                </a:ext>
              </a:extLst>
            </p:cNvPr>
            <p:cNvSpPr/>
            <p:nvPr/>
          </p:nvSpPr>
          <p:spPr>
            <a:xfrm>
              <a:off x="4256222" y="2962910"/>
              <a:ext cx="2794181" cy="22148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3A8F9C16-3199-AD49-86A0-E87F7D347F0E}"/>
                </a:ext>
              </a:extLst>
            </p:cNvPr>
            <p:cNvSpPr/>
            <p:nvPr/>
          </p:nvSpPr>
          <p:spPr>
            <a:xfrm>
              <a:off x="4934856" y="2962910"/>
              <a:ext cx="1436914" cy="113211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Afgeronde rechthoek 6">
              <a:extLst>
                <a:ext uri="{FF2B5EF4-FFF2-40B4-BE49-F238E27FC236}">
                  <a16:creationId xmlns:a16="http://schemas.microsoft.com/office/drawing/2014/main" id="{AC61F0F9-2CAE-3743-BD41-3E68339C5AD1}"/>
                </a:ext>
              </a:extLst>
            </p:cNvPr>
            <p:cNvSpPr/>
            <p:nvPr/>
          </p:nvSpPr>
          <p:spPr>
            <a:xfrm>
              <a:off x="4370862" y="3699465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/>
                <a:t>VDG</a:t>
              </a:r>
            </a:p>
          </p:txBody>
        </p:sp>
        <p:sp>
          <p:nvSpPr>
            <p:cNvPr id="8" name="Afgeronde rechthoek 7">
              <a:extLst>
                <a:ext uri="{FF2B5EF4-FFF2-40B4-BE49-F238E27FC236}">
                  <a16:creationId xmlns:a16="http://schemas.microsoft.com/office/drawing/2014/main" id="{84C64BE7-4206-DE46-8006-F1AE3FB51B7C}"/>
                </a:ext>
              </a:extLst>
            </p:cNvPr>
            <p:cNvSpPr/>
            <p:nvPr/>
          </p:nvSpPr>
          <p:spPr>
            <a:xfrm>
              <a:off x="4509518" y="4065496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PL</a:t>
              </a:r>
            </a:p>
          </p:txBody>
        </p:sp>
        <p:sp>
          <p:nvSpPr>
            <p:cNvPr id="9" name="Afgeronde rechthoek 8">
              <a:extLst>
                <a:ext uri="{FF2B5EF4-FFF2-40B4-BE49-F238E27FC236}">
                  <a16:creationId xmlns:a16="http://schemas.microsoft.com/office/drawing/2014/main" id="{00511F9B-C75C-B449-AC76-990FFF1D7A53}"/>
                </a:ext>
              </a:extLst>
            </p:cNvPr>
            <p:cNvSpPr/>
            <p:nvPr/>
          </p:nvSpPr>
          <p:spPr>
            <a:xfrm>
              <a:off x="4966116" y="4400006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PL</a:t>
              </a:r>
            </a:p>
          </p:txBody>
        </p:sp>
        <p:sp>
          <p:nvSpPr>
            <p:cNvPr id="10" name="Afgeronde rechthoek 9">
              <a:extLst>
                <a:ext uri="{FF2B5EF4-FFF2-40B4-BE49-F238E27FC236}">
                  <a16:creationId xmlns:a16="http://schemas.microsoft.com/office/drawing/2014/main" id="{E6795F79-5EDC-CC4D-829E-56D0C994A7A5}"/>
                </a:ext>
              </a:extLst>
            </p:cNvPr>
            <p:cNvSpPr/>
            <p:nvPr/>
          </p:nvSpPr>
          <p:spPr>
            <a:xfrm>
              <a:off x="5367222" y="4784725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err="1"/>
                <a:t>Pl</a:t>
              </a:r>
              <a:endParaRPr lang="nl-NL" dirty="0"/>
            </a:p>
          </p:txBody>
        </p:sp>
        <p:sp>
          <p:nvSpPr>
            <p:cNvPr id="11" name="Afgeronde rechthoek 10">
              <a:extLst>
                <a:ext uri="{FF2B5EF4-FFF2-40B4-BE49-F238E27FC236}">
                  <a16:creationId xmlns:a16="http://schemas.microsoft.com/office/drawing/2014/main" id="{68BA3017-2A2C-6841-B779-27B2452406A5}"/>
                </a:ext>
              </a:extLst>
            </p:cNvPr>
            <p:cNvSpPr/>
            <p:nvPr/>
          </p:nvSpPr>
          <p:spPr>
            <a:xfrm>
              <a:off x="6371770" y="3699465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050" dirty="0"/>
                <a:t>NPRES</a:t>
              </a:r>
            </a:p>
          </p:txBody>
        </p:sp>
        <p:sp>
          <p:nvSpPr>
            <p:cNvPr id="12" name="Afgeronde rechthoek 11">
              <a:extLst>
                <a:ext uri="{FF2B5EF4-FFF2-40B4-BE49-F238E27FC236}">
                  <a16:creationId xmlns:a16="http://schemas.microsoft.com/office/drawing/2014/main" id="{4D518AB0-660A-C44D-82B9-215CE974299F}"/>
                </a:ext>
              </a:extLst>
            </p:cNvPr>
            <p:cNvSpPr/>
            <p:nvPr/>
          </p:nvSpPr>
          <p:spPr>
            <a:xfrm>
              <a:off x="6224336" y="4065496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err="1"/>
                <a:t>Prov</a:t>
              </a:r>
              <a:endParaRPr lang="nl-NL" sz="1100" dirty="0"/>
            </a:p>
          </p:txBody>
        </p:sp>
        <p:sp>
          <p:nvSpPr>
            <p:cNvPr id="13" name="Afgeronde rechthoek 12">
              <a:extLst>
                <a:ext uri="{FF2B5EF4-FFF2-40B4-BE49-F238E27FC236}">
                  <a16:creationId xmlns:a16="http://schemas.microsoft.com/office/drawing/2014/main" id="{A9ACDD58-7F51-9746-877F-F75B8A5285A9}"/>
                </a:ext>
              </a:extLst>
            </p:cNvPr>
            <p:cNvSpPr/>
            <p:nvPr/>
          </p:nvSpPr>
          <p:spPr>
            <a:xfrm>
              <a:off x="5851666" y="4400006"/>
              <a:ext cx="572180" cy="316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PL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DC5A802-43AC-3F48-93F1-E62D6FF13E3D}"/>
                </a:ext>
              </a:extLst>
            </p:cNvPr>
            <p:cNvSpPr txBox="1"/>
            <p:nvPr/>
          </p:nvSpPr>
          <p:spPr>
            <a:xfrm>
              <a:off x="5113417" y="3917299"/>
              <a:ext cx="109260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Werkbureau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16F6AB41-3342-B04E-9777-CCB9CDD4839C}"/>
                </a:ext>
              </a:extLst>
            </p:cNvPr>
            <p:cNvSpPr txBox="1"/>
            <p:nvPr/>
          </p:nvSpPr>
          <p:spPr>
            <a:xfrm>
              <a:off x="5429333" y="3026409"/>
              <a:ext cx="453970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PGM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111DDFDE-8758-BF43-9038-1345BBA80B8B}"/>
                </a:ext>
              </a:extLst>
            </p:cNvPr>
            <p:cNvSpPr txBox="1"/>
            <p:nvPr/>
          </p:nvSpPr>
          <p:spPr>
            <a:xfrm>
              <a:off x="2952499" y="6504189"/>
              <a:ext cx="6676191" cy="394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Organisatie van gemeenten / provincie / waterschappen / maatschappelijke organisaties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B9F123BC-9A91-7040-AFEC-449FA23D9D3F}"/>
                </a:ext>
              </a:extLst>
            </p:cNvPr>
            <p:cNvSpPr txBox="1"/>
            <p:nvPr/>
          </p:nvSpPr>
          <p:spPr>
            <a:xfrm>
              <a:off x="5143354" y="5476892"/>
              <a:ext cx="1231876" cy="4001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nl-NL" sz="2000" b="1" dirty="0">
                  <a:solidFill>
                    <a:schemeClr val="bg1"/>
                  </a:solidFill>
                </a:rPr>
                <a:t>Werktafel</a:t>
              </a:r>
            </a:p>
          </p:txBody>
        </p:sp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6C833ADD-DAC0-194A-AEE3-EDAF040A783B}"/>
                </a:ext>
              </a:extLst>
            </p:cNvPr>
            <p:cNvSpPr/>
            <p:nvPr/>
          </p:nvSpPr>
          <p:spPr>
            <a:xfrm>
              <a:off x="3851910" y="5177790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>
              <a:extLst>
                <a:ext uri="{FF2B5EF4-FFF2-40B4-BE49-F238E27FC236}">
                  <a16:creationId xmlns:a16="http://schemas.microsoft.com/office/drawing/2014/main" id="{6BF4519C-41C6-E346-BCAB-656B96465708}"/>
                </a:ext>
              </a:extLst>
            </p:cNvPr>
            <p:cNvSpPr/>
            <p:nvPr/>
          </p:nvSpPr>
          <p:spPr>
            <a:xfrm>
              <a:off x="7366254" y="4784725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>
              <a:extLst>
                <a:ext uri="{FF2B5EF4-FFF2-40B4-BE49-F238E27FC236}">
                  <a16:creationId xmlns:a16="http://schemas.microsoft.com/office/drawing/2014/main" id="{530D7578-7349-BB4B-A827-6CF61E63FEED}"/>
                </a:ext>
              </a:extLst>
            </p:cNvPr>
            <p:cNvSpPr/>
            <p:nvPr/>
          </p:nvSpPr>
          <p:spPr>
            <a:xfrm>
              <a:off x="7075168" y="5254578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EEA52CDA-5CC8-C84D-A3AB-E8AF37CED089}"/>
                </a:ext>
              </a:extLst>
            </p:cNvPr>
            <p:cNvSpPr/>
            <p:nvPr/>
          </p:nvSpPr>
          <p:spPr>
            <a:xfrm>
              <a:off x="4309110" y="5634990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37DE0CE4-186E-C245-B44A-5EE4B7839D70}"/>
                </a:ext>
              </a:extLst>
            </p:cNvPr>
            <p:cNvSpPr/>
            <p:nvPr/>
          </p:nvSpPr>
          <p:spPr>
            <a:xfrm>
              <a:off x="3714531" y="4481149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7" name="Rechte verbindingslijn met pijl 36">
              <a:extLst>
                <a:ext uri="{FF2B5EF4-FFF2-40B4-BE49-F238E27FC236}">
                  <a16:creationId xmlns:a16="http://schemas.microsoft.com/office/drawing/2014/main" id="{D4D1BB62-CFA3-CE43-A5AD-2A8B20A25495}"/>
                </a:ext>
              </a:extLst>
            </p:cNvPr>
            <p:cNvCxnSpPr>
              <a:stCxn id="32" idx="1"/>
            </p:cNvCxnSpPr>
            <p:nvPr/>
          </p:nvCxnSpPr>
          <p:spPr>
            <a:xfrm flipH="1" flipV="1">
              <a:off x="6657860" y="4223565"/>
              <a:ext cx="733502" cy="58802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met pijl 38">
              <a:extLst>
                <a:ext uri="{FF2B5EF4-FFF2-40B4-BE49-F238E27FC236}">
                  <a16:creationId xmlns:a16="http://schemas.microsoft.com/office/drawing/2014/main" id="{4BA3CCA6-98A0-1142-BB2D-DB01AAD6B9CD}"/>
                </a:ext>
              </a:extLst>
            </p:cNvPr>
            <p:cNvCxnSpPr>
              <a:stCxn id="34" idx="7"/>
            </p:cNvCxnSpPr>
            <p:nvPr/>
          </p:nvCxnSpPr>
          <p:spPr>
            <a:xfrm flipV="1">
              <a:off x="4455452" y="4569915"/>
              <a:ext cx="770354" cy="109194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met pijl 39">
              <a:extLst>
                <a:ext uri="{FF2B5EF4-FFF2-40B4-BE49-F238E27FC236}">
                  <a16:creationId xmlns:a16="http://schemas.microsoft.com/office/drawing/2014/main" id="{0C5AEAB7-C6D5-F240-A83F-4AE8160298D8}"/>
                </a:ext>
              </a:extLst>
            </p:cNvPr>
            <p:cNvCxnSpPr>
              <a:cxnSpLocks/>
              <a:endCxn id="31" idx="4"/>
            </p:cNvCxnSpPr>
            <p:nvPr/>
          </p:nvCxnSpPr>
          <p:spPr>
            <a:xfrm flipV="1">
              <a:off x="3937635" y="5361259"/>
              <a:ext cx="0" cy="1077572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9651D045-17F7-FE4D-A923-235D424390DA}"/>
                </a:ext>
              </a:extLst>
            </p:cNvPr>
            <p:cNvSpPr/>
            <p:nvPr/>
          </p:nvSpPr>
          <p:spPr>
            <a:xfrm>
              <a:off x="5154836" y="3295004"/>
              <a:ext cx="171450" cy="18346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al 51">
              <a:extLst>
                <a:ext uri="{FF2B5EF4-FFF2-40B4-BE49-F238E27FC236}">
                  <a16:creationId xmlns:a16="http://schemas.microsoft.com/office/drawing/2014/main" id="{B0A12569-B67C-2240-9717-5808B942D00F}"/>
                </a:ext>
              </a:extLst>
            </p:cNvPr>
            <p:cNvSpPr/>
            <p:nvPr/>
          </p:nvSpPr>
          <p:spPr>
            <a:xfrm>
              <a:off x="5957988" y="3333149"/>
              <a:ext cx="171450" cy="18346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09685032-3554-C740-91EA-21C033BADB64}"/>
                </a:ext>
              </a:extLst>
            </p:cNvPr>
            <p:cNvSpPr/>
            <p:nvPr/>
          </p:nvSpPr>
          <p:spPr>
            <a:xfrm>
              <a:off x="5459636" y="3599804"/>
              <a:ext cx="171450" cy="18346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BAB8B0B7-040C-B345-90F6-82FC6A0F5081}"/>
                </a:ext>
              </a:extLst>
            </p:cNvPr>
            <p:cNvSpPr/>
            <p:nvPr/>
          </p:nvSpPr>
          <p:spPr>
            <a:xfrm>
              <a:off x="5735140" y="3696524"/>
              <a:ext cx="171450" cy="18346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330DE20E-E383-1E40-A85B-C69AB14DE511}"/>
                </a:ext>
              </a:extLst>
            </p:cNvPr>
            <p:cNvSpPr/>
            <p:nvPr/>
          </p:nvSpPr>
          <p:spPr>
            <a:xfrm>
              <a:off x="5593226" y="3333149"/>
              <a:ext cx="171450" cy="18346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00" name="Rechte verbindingslijn met pijl 99">
              <a:extLst>
                <a:ext uri="{FF2B5EF4-FFF2-40B4-BE49-F238E27FC236}">
                  <a16:creationId xmlns:a16="http://schemas.microsoft.com/office/drawing/2014/main" id="{310E8C0C-3789-6B4C-9015-D13847810D7E}"/>
                </a:ext>
              </a:extLst>
            </p:cNvPr>
            <p:cNvCxnSpPr>
              <a:cxnSpLocks/>
              <a:stCxn id="116" idx="0"/>
              <a:endCxn id="13" idx="2"/>
            </p:cNvCxnSpPr>
            <p:nvPr/>
          </p:nvCxnSpPr>
          <p:spPr>
            <a:xfrm flipH="1" flipV="1">
              <a:off x="6137756" y="4716145"/>
              <a:ext cx="403161" cy="108685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al 105">
              <a:extLst>
                <a:ext uri="{FF2B5EF4-FFF2-40B4-BE49-F238E27FC236}">
                  <a16:creationId xmlns:a16="http://schemas.microsoft.com/office/drawing/2014/main" id="{336D3707-1C70-0742-9AE6-BE91F0C42B4C}"/>
                </a:ext>
              </a:extLst>
            </p:cNvPr>
            <p:cNvSpPr/>
            <p:nvPr/>
          </p:nvSpPr>
          <p:spPr>
            <a:xfrm>
              <a:off x="7518654" y="4937125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Ovaal 106">
              <a:extLst>
                <a:ext uri="{FF2B5EF4-FFF2-40B4-BE49-F238E27FC236}">
                  <a16:creationId xmlns:a16="http://schemas.microsoft.com/office/drawing/2014/main" id="{2A6347AF-1F85-A948-ABC2-49652D142797}"/>
                </a:ext>
              </a:extLst>
            </p:cNvPr>
            <p:cNvSpPr/>
            <p:nvPr/>
          </p:nvSpPr>
          <p:spPr>
            <a:xfrm>
              <a:off x="6621024" y="5293423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al 107">
              <a:extLst>
                <a:ext uri="{FF2B5EF4-FFF2-40B4-BE49-F238E27FC236}">
                  <a16:creationId xmlns:a16="http://schemas.microsoft.com/office/drawing/2014/main" id="{8DA3A058-F135-A241-AB79-715D39DE7282}"/>
                </a:ext>
              </a:extLst>
            </p:cNvPr>
            <p:cNvSpPr/>
            <p:nvPr/>
          </p:nvSpPr>
          <p:spPr>
            <a:xfrm>
              <a:off x="7637327" y="4517579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Ovaal 108">
              <a:extLst>
                <a:ext uri="{FF2B5EF4-FFF2-40B4-BE49-F238E27FC236}">
                  <a16:creationId xmlns:a16="http://schemas.microsoft.com/office/drawing/2014/main" id="{0C902689-231C-814E-A126-29B61A3AB12A}"/>
                </a:ext>
              </a:extLst>
            </p:cNvPr>
            <p:cNvSpPr/>
            <p:nvPr/>
          </p:nvSpPr>
          <p:spPr>
            <a:xfrm>
              <a:off x="5618093" y="5322062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Ovaal 109">
              <a:extLst>
                <a:ext uri="{FF2B5EF4-FFF2-40B4-BE49-F238E27FC236}">
                  <a16:creationId xmlns:a16="http://schemas.microsoft.com/office/drawing/2014/main" id="{633F99BC-0DCA-BA45-8602-09A90A31BDDF}"/>
                </a:ext>
              </a:extLst>
            </p:cNvPr>
            <p:cNvSpPr/>
            <p:nvPr/>
          </p:nvSpPr>
          <p:spPr>
            <a:xfrm>
              <a:off x="4943042" y="5269524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1" name="Ovaal 110">
              <a:extLst>
                <a:ext uri="{FF2B5EF4-FFF2-40B4-BE49-F238E27FC236}">
                  <a16:creationId xmlns:a16="http://schemas.microsoft.com/office/drawing/2014/main" id="{691D4F28-BB48-544D-B1BE-952F17A33B80}"/>
                </a:ext>
              </a:extLst>
            </p:cNvPr>
            <p:cNvSpPr/>
            <p:nvPr/>
          </p:nvSpPr>
          <p:spPr>
            <a:xfrm>
              <a:off x="4063165" y="4620707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2" name="Ovaal 111">
              <a:extLst>
                <a:ext uri="{FF2B5EF4-FFF2-40B4-BE49-F238E27FC236}">
                  <a16:creationId xmlns:a16="http://schemas.microsoft.com/office/drawing/2014/main" id="{757384D0-4A2D-7E4B-A05D-A5D4D7B30C4A}"/>
                </a:ext>
              </a:extLst>
            </p:cNvPr>
            <p:cNvSpPr/>
            <p:nvPr/>
          </p:nvSpPr>
          <p:spPr>
            <a:xfrm>
              <a:off x="4346025" y="5044213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3" name="Ovaal 112">
              <a:extLst>
                <a:ext uri="{FF2B5EF4-FFF2-40B4-BE49-F238E27FC236}">
                  <a16:creationId xmlns:a16="http://schemas.microsoft.com/office/drawing/2014/main" id="{9CFF952C-58D5-5343-A25E-14137F040669}"/>
                </a:ext>
              </a:extLst>
            </p:cNvPr>
            <p:cNvSpPr/>
            <p:nvPr/>
          </p:nvSpPr>
          <p:spPr>
            <a:xfrm>
              <a:off x="3610715" y="4784725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4" name="Ovaal 113">
              <a:extLst>
                <a:ext uri="{FF2B5EF4-FFF2-40B4-BE49-F238E27FC236}">
                  <a16:creationId xmlns:a16="http://schemas.microsoft.com/office/drawing/2014/main" id="{14DA9592-A81A-6E42-8EF0-89D05DD3521C}"/>
                </a:ext>
              </a:extLst>
            </p:cNvPr>
            <p:cNvSpPr/>
            <p:nvPr/>
          </p:nvSpPr>
          <p:spPr>
            <a:xfrm>
              <a:off x="4842470" y="5711264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Ovaal 114">
              <a:extLst>
                <a:ext uri="{FF2B5EF4-FFF2-40B4-BE49-F238E27FC236}">
                  <a16:creationId xmlns:a16="http://schemas.microsoft.com/office/drawing/2014/main" id="{655208FE-48EB-644D-A1CE-BD0254122B3A}"/>
                </a:ext>
              </a:extLst>
            </p:cNvPr>
            <p:cNvSpPr/>
            <p:nvPr/>
          </p:nvSpPr>
          <p:spPr>
            <a:xfrm>
              <a:off x="5148069" y="5875105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6" name="Ovaal 115">
              <a:extLst>
                <a:ext uri="{FF2B5EF4-FFF2-40B4-BE49-F238E27FC236}">
                  <a16:creationId xmlns:a16="http://schemas.microsoft.com/office/drawing/2014/main" id="{1995E9B6-8562-2243-A4A5-34DDEEA22983}"/>
                </a:ext>
              </a:extLst>
            </p:cNvPr>
            <p:cNvSpPr/>
            <p:nvPr/>
          </p:nvSpPr>
          <p:spPr>
            <a:xfrm>
              <a:off x="6455192" y="5802998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7" name="Ovaal 116">
              <a:extLst>
                <a:ext uri="{FF2B5EF4-FFF2-40B4-BE49-F238E27FC236}">
                  <a16:creationId xmlns:a16="http://schemas.microsoft.com/office/drawing/2014/main" id="{A5ED4E5F-2B6D-0546-95C6-9E91300BABF0}"/>
                </a:ext>
              </a:extLst>
            </p:cNvPr>
            <p:cNvSpPr/>
            <p:nvPr/>
          </p:nvSpPr>
          <p:spPr>
            <a:xfrm>
              <a:off x="3561680" y="4112515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D554B0E9-0DAC-7E4B-B304-EF3BCED18CA8}"/>
                </a:ext>
              </a:extLst>
            </p:cNvPr>
            <p:cNvSpPr/>
            <p:nvPr/>
          </p:nvSpPr>
          <p:spPr>
            <a:xfrm>
              <a:off x="7257169" y="4216537"/>
              <a:ext cx="171450" cy="18346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19" name="Rechte verbindingslijn met pijl 118">
              <a:extLst>
                <a:ext uri="{FF2B5EF4-FFF2-40B4-BE49-F238E27FC236}">
                  <a16:creationId xmlns:a16="http://schemas.microsoft.com/office/drawing/2014/main" id="{6676704D-FE67-DA4E-93BB-8F9F9C509F51}"/>
                </a:ext>
              </a:extLst>
            </p:cNvPr>
            <p:cNvCxnSpPr>
              <a:cxnSpLocks/>
              <a:endCxn id="115" idx="4"/>
            </p:cNvCxnSpPr>
            <p:nvPr/>
          </p:nvCxnSpPr>
          <p:spPr>
            <a:xfrm flipV="1">
              <a:off x="5233794" y="6058574"/>
              <a:ext cx="0" cy="392333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Rechte verbindingslijn met pijl 121">
              <a:extLst>
                <a:ext uri="{FF2B5EF4-FFF2-40B4-BE49-F238E27FC236}">
                  <a16:creationId xmlns:a16="http://schemas.microsoft.com/office/drawing/2014/main" id="{CDD7889D-C39B-C94A-8B37-E816E5E45727}"/>
                </a:ext>
              </a:extLst>
            </p:cNvPr>
            <p:cNvCxnSpPr>
              <a:cxnSpLocks/>
              <a:endCxn id="114" idx="4"/>
            </p:cNvCxnSpPr>
            <p:nvPr/>
          </p:nvCxnSpPr>
          <p:spPr>
            <a:xfrm flipV="1">
              <a:off x="4928195" y="5894733"/>
              <a:ext cx="0" cy="556174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Rechte verbindingslijn met pijl 151">
              <a:extLst>
                <a:ext uri="{FF2B5EF4-FFF2-40B4-BE49-F238E27FC236}">
                  <a16:creationId xmlns:a16="http://schemas.microsoft.com/office/drawing/2014/main" id="{21B10D2C-F501-7648-870C-4B6E409FBFB9}"/>
                </a:ext>
              </a:extLst>
            </p:cNvPr>
            <p:cNvCxnSpPr>
              <a:cxnSpLocks/>
              <a:stCxn id="112" idx="0"/>
              <a:endCxn id="8" idx="2"/>
            </p:cNvCxnSpPr>
            <p:nvPr/>
          </p:nvCxnSpPr>
          <p:spPr>
            <a:xfrm flipV="1">
              <a:off x="4431750" y="4381635"/>
              <a:ext cx="363858" cy="66257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Rechte verbindingslijn met pijl 154">
              <a:extLst>
                <a:ext uri="{FF2B5EF4-FFF2-40B4-BE49-F238E27FC236}">
                  <a16:creationId xmlns:a16="http://schemas.microsoft.com/office/drawing/2014/main" id="{3BDD25E7-2B5E-2C4E-B32B-60274F0B76BE}"/>
                </a:ext>
              </a:extLst>
            </p:cNvPr>
            <p:cNvCxnSpPr>
              <a:cxnSpLocks/>
              <a:stCxn id="111" idx="7"/>
              <a:endCxn id="8" idx="2"/>
            </p:cNvCxnSpPr>
            <p:nvPr/>
          </p:nvCxnSpPr>
          <p:spPr>
            <a:xfrm flipV="1">
              <a:off x="4209507" y="4381635"/>
              <a:ext cx="586101" cy="26594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Rechte verbindingslijn met pijl 157">
              <a:extLst>
                <a:ext uri="{FF2B5EF4-FFF2-40B4-BE49-F238E27FC236}">
                  <a16:creationId xmlns:a16="http://schemas.microsoft.com/office/drawing/2014/main" id="{C5CFFC52-29A5-A340-BEBD-405A69F26225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 flipH="1" flipV="1">
              <a:off x="6137756" y="4716145"/>
              <a:ext cx="966892" cy="55664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Rechte verbindingslijn met pijl 159">
              <a:extLst>
                <a:ext uri="{FF2B5EF4-FFF2-40B4-BE49-F238E27FC236}">
                  <a16:creationId xmlns:a16="http://schemas.microsoft.com/office/drawing/2014/main" id="{F25E9974-DDD2-4C40-8698-7E25EFBDA0F4}"/>
                </a:ext>
              </a:extLst>
            </p:cNvPr>
            <p:cNvCxnSpPr>
              <a:cxnSpLocks/>
              <a:stCxn id="107" idx="0"/>
              <a:endCxn id="13" idx="2"/>
            </p:cNvCxnSpPr>
            <p:nvPr/>
          </p:nvCxnSpPr>
          <p:spPr>
            <a:xfrm flipH="1" flipV="1">
              <a:off x="6137756" y="4716145"/>
              <a:ext cx="568993" cy="57727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Rechte verbindingslijn met pijl 166">
              <a:extLst>
                <a:ext uri="{FF2B5EF4-FFF2-40B4-BE49-F238E27FC236}">
                  <a16:creationId xmlns:a16="http://schemas.microsoft.com/office/drawing/2014/main" id="{DD216613-8580-D849-A793-A25EE07D60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71976" y="5048995"/>
              <a:ext cx="22271" cy="1406169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echte verbindingslijn met pijl 173">
              <a:extLst>
                <a:ext uri="{FF2B5EF4-FFF2-40B4-BE49-F238E27FC236}">
                  <a16:creationId xmlns:a16="http://schemas.microsoft.com/office/drawing/2014/main" id="{70FF15FA-E391-254E-85F2-F7D843756224}"/>
                </a:ext>
              </a:extLst>
            </p:cNvPr>
            <p:cNvCxnSpPr>
              <a:cxnSpLocks/>
              <a:endCxn id="33" idx="4"/>
            </p:cNvCxnSpPr>
            <p:nvPr/>
          </p:nvCxnSpPr>
          <p:spPr>
            <a:xfrm flipV="1">
              <a:off x="7142745" y="5438047"/>
              <a:ext cx="18148" cy="996982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echte verbindingslijn met pijl 174">
              <a:extLst>
                <a:ext uri="{FF2B5EF4-FFF2-40B4-BE49-F238E27FC236}">
                  <a16:creationId xmlns:a16="http://schemas.microsoft.com/office/drawing/2014/main" id="{73A61CA0-2E9A-D94F-B53C-02034F1BDA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4254" y="5476892"/>
              <a:ext cx="22450" cy="974016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Rechte verbindingslijn met pijl 177">
              <a:extLst>
                <a:ext uri="{FF2B5EF4-FFF2-40B4-BE49-F238E27FC236}">
                  <a16:creationId xmlns:a16="http://schemas.microsoft.com/office/drawing/2014/main" id="{109F75D8-6834-EA43-B71F-2B43ACF370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6440" y="4966745"/>
              <a:ext cx="0" cy="1468284"/>
            </a:xfrm>
            <a:prstGeom prst="straightConnector1">
              <a:avLst/>
            </a:prstGeom>
            <a:ln w="28575"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kstvak 125">
            <a:extLst>
              <a:ext uri="{FF2B5EF4-FFF2-40B4-BE49-F238E27FC236}">
                <a16:creationId xmlns:a16="http://schemas.microsoft.com/office/drawing/2014/main" id="{6F5D076C-2F7A-8648-A0FC-CEDB1A3D02D0}"/>
              </a:ext>
            </a:extLst>
          </p:cNvPr>
          <p:cNvSpPr txBox="1"/>
          <p:nvPr/>
        </p:nvSpPr>
        <p:spPr>
          <a:xfrm rot="18831694">
            <a:off x="7606046" y="989554"/>
            <a:ext cx="2514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0070C0"/>
                </a:solidFill>
              </a:rPr>
              <a:t>BESLUITVORMING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B0B94BB9-A69C-2943-AC08-A8CBE83A68FC}"/>
              </a:ext>
            </a:extLst>
          </p:cNvPr>
          <p:cNvSpPr txBox="1"/>
          <p:nvPr/>
        </p:nvSpPr>
        <p:spPr>
          <a:xfrm rot="2674570">
            <a:off x="6898742" y="4227566"/>
            <a:ext cx="4467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0070C0"/>
                </a:solidFill>
              </a:rPr>
              <a:t>VOORBEREIDING EN UITVOERING</a:t>
            </a:r>
          </a:p>
        </p:txBody>
      </p:sp>
      <p:cxnSp>
        <p:nvCxnSpPr>
          <p:cNvPr id="134" name="Rechte verbindingslijn 133">
            <a:extLst>
              <a:ext uri="{FF2B5EF4-FFF2-40B4-BE49-F238E27FC236}">
                <a16:creationId xmlns:a16="http://schemas.microsoft.com/office/drawing/2014/main" id="{05675A88-4C68-1242-A6D6-8148A498F80B}"/>
              </a:ext>
            </a:extLst>
          </p:cNvPr>
          <p:cNvCxnSpPr>
            <a:cxnSpLocks/>
          </p:cNvCxnSpPr>
          <p:nvPr/>
        </p:nvCxnSpPr>
        <p:spPr>
          <a:xfrm>
            <a:off x="2282302" y="-33475"/>
            <a:ext cx="2660839" cy="276351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echte verbindingslijn 134">
            <a:extLst>
              <a:ext uri="{FF2B5EF4-FFF2-40B4-BE49-F238E27FC236}">
                <a16:creationId xmlns:a16="http://schemas.microsoft.com/office/drawing/2014/main" id="{AA1BB666-3D93-4D43-91F7-905DCF208B83}"/>
              </a:ext>
            </a:extLst>
          </p:cNvPr>
          <p:cNvCxnSpPr>
            <a:cxnSpLocks/>
          </p:cNvCxnSpPr>
          <p:nvPr/>
        </p:nvCxnSpPr>
        <p:spPr>
          <a:xfrm flipH="1">
            <a:off x="7041383" y="0"/>
            <a:ext cx="2659593" cy="273393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kstvak 87">
            <a:extLst>
              <a:ext uri="{FF2B5EF4-FFF2-40B4-BE49-F238E27FC236}">
                <a16:creationId xmlns:a16="http://schemas.microsoft.com/office/drawing/2014/main" id="{A2B64994-7F67-8D49-9161-8FF0892AC8BF}"/>
              </a:ext>
            </a:extLst>
          </p:cNvPr>
          <p:cNvSpPr txBox="1"/>
          <p:nvPr/>
        </p:nvSpPr>
        <p:spPr>
          <a:xfrm>
            <a:off x="2953343" y="2051387"/>
            <a:ext cx="16836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nl-NL" dirty="0"/>
              <a:t>Opdrachtgever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AFE07323-9B71-214D-8A35-E152B11E024D}"/>
              </a:ext>
            </a:extLst>
          </p:cNvPr>
          <p:cNvSpPr txBox="1"/>
          <p:nvPr/>
        </p:nvSpPr>
        <p:spPr>
          <a:xfrm>
            <a:off x="2954202" y="3019239"/>
            <a:ext cx="167821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/>
              <a:t>Opdrachtnemer</a:t>
            </a:r>
          </a:p>
        </p:txBody>
      </p:sp>
      <p:cxnSp>
        <p:nvCxnSpPr>
          <p:cNvPr id="184" name="Rechte verbindingslijn met pijl 183">
            <a:extLst>
              <a:ext uri="{FF2B5EF4-FFF2-40B4-BE49-F238E27FC236}">
                <a16:creationId xmlns:a16="http://schemas.microsoft.com/office/drawing/2014/main" id="{006163A3-FE2B-934C-B5CE-CE6E8B7FEEE4}"/>
              </a:ext>
            </a:extLst>
          </p:cNvPr>
          <p:cNvCxnSpPr>
            <a:cxnSpLocks/>
          </p:cNvCxnSpPr>
          <p:nvPr/>
        </p:nvCxnSpPr>
        <p:spPr>
          <a:xfrm flipH="1" flipV="1">
            <a:off x="5650715" y="363732"/>
            <a:ext cx="104" cy="447218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Rechte verbindingslijn met pijl 185">
            <a:extLst>
              <a:ext uri="{FF2B5EF4-FFF2-40B4-BE49-F238E27FC236}">
                <a16:creationId xmlns:a16="http://schemas.microsoft.com/office/drawing/2014/main" id="{A26A0308-D438-284A-BF95-C68B4F715044}"/>
              </a:ext>
            </a:extLst>
          </p:cNvPr>
          <p:cNvCxnSpPr>
            <a:cxnSpLocks/>
          </p:cNvCxnSpPr>
          <p:nvPr/>
        </p:nvCxnSpPr>
        <p:spPr>
          <a:xfrm flipV="1">
            <a:off x="6469056" y="356262"/>
            <a:ext cx="0" cy="49791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kstvak 190">
            <a:extLst>
              <a:ext uri="{FF2B5EF4-FFF2-40B4-BE49-F238E27FC236}">
                <a16:creationId xmlns:a16="http://schemas.microsoft.com/office/drawing/2014/main" id="{6FCD5EEB-C44A-6744-8F90-DE865621BA62}"/>
              </a:ext>
            </a:extLst>
          </p:cNvPr>
          <p:cNvSpPr txBox="1"/>
          <p:nvPr/>
        </p:nvSpPr>
        <p:spPr>
          <a:xfrm>
            <a:off x="351971" y="2384312"/>
            <a:ext cx="1857021" cy="1323439"/>
          </a:xfrm>
          <a:prstGeom prst="rec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Behalve in een heldere structuur vooral investeren in</a:t>
            </a:r>
          </a:p>
          <a:p>
            <a:r>
              <a:rPr lang="nl-NL" sz="1600" dirty="0">
                <a:solidFill>
                  <a:schemeClr val="bg1"/>
                </a:solidFill>
              </a:rPr>
              <a:t>de samenwerkings-</a:t>
            </a:r>
          </a:p>
          <a:p>
            <a:r>
              <a:rPr lang="nl-NL" sz="1600" dirty="0">
                <a:solidFill>
                  <a:schemeClr val="bg1"/>
                </a:solidFill>
              </a:rPr>
              <a:t>cultuur!</a:t>
            </a:r>
          </a:p>
        </p:txBody>
      </p:sp>
      <p:sp>
        <p:nvSpPr>
          <p:cNvPr id="81" name="Driehoek 80">
            <a:extLst>
              <a:ext uri="{FF2B5EF4-FFF2-40B4-BE49-F238E27FC236}">
                <a16:creationId xmlns:a16="http://schemas.microsoft.com/office/drawing/2014/main" id="{8EEF7849-71C8-F94F-9D0E-437AB3A00364}"/>
              </a:ext>
            </a:extLst>
          </p:cNvPr>
          <p:cNvSpPr/>
          <p:nvPr/>
        </p:nvSpPr>
        <p:spPr>
          <a:xfrm rot="5400000">
            <a:off x="6856489" y="1131389"/>
            <a:ext cx="952531" cy="2696288"/>
          </a:xfrm>
          <a:prstGeom prst="triangle">
            <a:avLst>
              <a:gd name="adj" fmla="val 6106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0131433D-0B77-3545-A4C1-3D91CD32F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359" y="1230773"/>
            <a:ext cx="596369" cy="5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2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44AD1-C4E6-4200-AE12-541BD74E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527" y="286603"/>
            <a:ext cx="10666153" cy="1145033"/>
          </a:xfrm>
        </p:spPr>
        <p:txBody>
          <a:bodyPr/>
          <a:lstStyle/>
          <a:p>
            <a:r>
              <a:rPr lang="nl-NL" b="1" dirty="0"/>
              <a:t>				Werkbureau RES Drenthe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1A7E402-A4CD-41E4-A2E5-15B992D13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2033751"/>
            <a:ext cx="10880436" cy="43023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Charles Hussels, programmamanager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Nicole Adema en Kamiel Bertels, programmasecretariaat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Geke Wubs, secretariële en administratieve ondersteuning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Miriam Winkel, communicatieadviseur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Kees Offringa, gemeente Meppel, ondersteunend medewerker</a:t>
            </a:r>
          </a:p>
          <a:p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BF33520-76F3-44E7-9BB8-F9A6B5EF734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0" y="286603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95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8DFF5-9EC3-4E54-BE51-06D682E6D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7472"/>
          </a:xfrm>
        </p:spPr>
        <p:txBody>
          <a:bodyPr/>
          <a:lstStyle/>
          <a:p>
            <a:r>
              <a:rPr lang="nl-NL" b="1" dirty="0"/>
              <a:t>			Werkbureau RES Drenthe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4FF35B-24DB-446D-9E7B-2620AB2B5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3018" y="1749971"/>
            <a:ext cx="10903369" cy="461929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Bernd Derksen, gemeente Emmen, projectleider werkgroep Ruimte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Erik Dusseljee, gemeente Hoogeveen, projectleider werkgroep Warmte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Gjalt Gjaltema, Provincie Drenthe, projectleider werkgroep Elektriciteit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Mari</a:t>
            </a:r>
            <a:r>
              <a:rPr lang="nl-NL" sz="2800" dirty="0">
                <a:cs typeface="Arial" panose="020B0604020202020204" pitchFamily="34" charset="0"/>
              </a:rPr>
              <a:t>ë</a:t>
            </a:r>
            <a:r>
              <a:rPr lang="nl-NL" sz="2800" dirty="0"/>
              <a:t>lle Zijlstra, projectleider werkgroep Communicatie en 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Bart van Aalst, NP 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Martin Nanninga, VDG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/>
              <a:t> Paulien Kooistra, Provincie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5269AB6-165D-40D8-81DD-2248B7F59C9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394076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8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F1DAD-16CE-497B-BA13-03B5E232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Waarom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RES?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8966A1-7057-4366-A975-7B36D6DC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1491" y="1986454"/>
            <a:ext cx="9964189" cy="420939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Klimaatakkoord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CO2-uitstoot met 49%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verminderen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2030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	met 95% in 2050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t.o.v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1990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Voorkomen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aarde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opwarmt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met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meer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dan 	twee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Celsius </a:t>
            </a:r>
            <a:endParaRPr lang="nl-NL" sz="36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B2DCA5E-690C-4DE2-B2C2-6E0EC68719A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657360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7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39D1A-F47F-43C5-86C6-0A494F5A4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62506"/>
          </a:xfrm>
        </p:spPr>
        <p:txBody>
          <a:bodyPr/>
          <a:lstStyle/>
          <a:p>
            <a:r>
              <a:rPr lang="nl-NL" b="1" dirty="0"/>
              <a:t>			   RES beschrijft:</a:t>
            </a:r>
            <a:r>
              <a:rPr lang="nl-NL" sz="4000" b="1" dirty="0"/>
              <a:t> 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1B976F-3F19-4357-A2D2-A7E42E655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" y="1907628"/>
            <a:ext cx="10573407" cy="4114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Opwekking grootschalige hernieuwbare elektriciteit op land </a:t>
            </a:r>
          </a:p>
          <a:p>
            <a:pPr marL="0" indent="0">
              <a:buNone/>
            </a:pPr>
            <a:r>
              <a:rPr lang="nl-NL" sz="3200" dirty="0"/>
              <a:t>	– wind of zon – hoeveel en waar 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Verdeling en benutting warmtebronnen in regio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Opslag en transport hoeveelheid energie met 	energienetwerk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3200" dirty="0"/>
              <a:t> Draagvlak in samenleving </a:t>
            </a:r>
            <a:br>
              <a:rPr lang="nl-NL" sz="3200" dirty="0"/>
            </a:br>
            <a:endParaRPr lang="nl-NL" sz="32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AD6EE4D-18B7-48C3-8DA7-FED2C5915F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69109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3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B80C4-EF3E-48B6-B95A-5192FBC8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			  Opgave elektriciteit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02594D-0204-461D-97E4-FF62E2873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3018" y="1845735"/>
            <a:ext cx="9982662" cy="4023360"/>
          </a:xfrm>
        </p:spPr>
        <p:txBody>
          <a:bodyPr>
            <a:normAutofit/>
          </a:bodyPr>
          <a:lstStyle/>
          <a:p>
            <a:endParaRPr lang="nl-NL" sz="4000" dirty="0"/>
          </a:p>
          <a:p>
            <a:r>
              <a:rPr lang="nl-NL" sz="4000" dirty="0"/>
              <a:t>Tenminste 35 </a:t>
            </a:r>
            <a:r>
              <a:rPr lang="nl-NL" sz="4000" dirty="0" err="1"/>
              <a:t>TWh</a:t>
            </a:r>
            <a:r>
              <a:rPr lang="nl-NL" sz="4000" dirty="0"/>
              <a:t> </a:t>
            </a:r>
          </a:p>
          <a:p>
            <a:r>
              <a:rPr lang="nl-NL" sz="4000" dirty="0"/>
              <a:t>hernieuwbare elektriciteitsopwekking </a:t>
            </a:r>
          </a:p>
          <a:p>
            <a:r>
              <a:rPr lang="nl-NL" sz="4000" dirty="0"/>
              <a:t>op land in 2030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CD44B64-7749-480F-A82F-F3465EA9E61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57360"/>
            <a:ext cx="28178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911258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502F643A27044BB1F5DC095A59F67" ma:contentTypeVersion="12" ma:contentTypeDescription="Een nieuw document maken." ma:contentTypeScope="" ma:versionID="457534c0183abd5ebb47db03b8dcf84e">
  <xsd:schema xmlns:xsd="http://www.w3.org/2001/XMLSchema" xmlns:xs="http://www.w3.org/2001/XMLSchema" xmlns:p="http://schemas.microsoft.com/office/2006/metadata/properties" xmlns:ns3="c264e2ec-cf0a-41df-9e0c-ff0cb9d2b0ba" xmlns:ns4="b7810a73-5141-4590-8bc1-ea6bf42babd9" targetNamespace="http://schemas.microsoft.com/office/2006/metadata/properties" ma:root="true" ma:fieldsID="88850499163fbb06345188ed17df2dec" ns3:_="" ns4:_="">
    <xsd:import namespace="c264e2ec-cf0a-41df-9e0c-ff0cb9d2b0ba"/>
    <xsd:import namespace="b7810a73-5141-4590-8bc1-ea6bf42bab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4e2ec-cf0a-41df-9e0c-ff0cb9d2b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10a73-5141-4590-8bc1-ea6bf42babd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9E7E5-CFF4-4C8A-BC63-609425F1CE32}">
  <ds:schemaRefs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b7810a73-5141-4590-8bc1-ea6bf42babd9"/>
    <ds:schemaRef ds:uri="c264e2ec-cf0a-41df-9e0c-ff0cb9d2b0ba"/>
  </ds:schemaRefs>
</ds:datastoreItem>
</file>

<file path=customXml/itemProps2.xml><?xml version="1.0" encoding="utf-8"?>
<ds:datastoreItem xmlns:ds="http://schemas.openxmlformats.org/officeDocument/2006/customXml" ds:itemID="{401B1AD5-7C13-4C0E-ACB4-1BF4A21107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79DDF9-7081-425D-80C1-A174248E4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64e2ec-cf0a-41df-9e0c-ff0cb9d2b0ba"/>
    <ds:schemaRef ds:uri="b7810a73-5141-4590-8bc1-ea6bf42ba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381</Words>
  <Application>Microsoft Office PowerPoint</Application>
  <PresentationFormat>Breedbeeld</PresentationFormat>
  <Paragraphs>112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Terugblik</vt:lpstr>
      <vt:lpstr>PowerPoint-presentatie</vt:lpstr>
      <vt:lpstr>Drenthe één van 30 RES-regio’s in Nederland</vt:lpstr>
      <vt:lpstr>   RES Drenthe</vt:lpstr>
      <vt:lpstr>PowerPoint-presentatie</vt:lpstr>
      <vt:lpstr>    Werkbureau RES Drenthe</vt:lpstr>
      <vt:lpstr>   Werkbureau RES Drenthe</vt:lpstr>
      <vt:lpstr>   Waarom RES?</vt:lpstr>
      <vt:lpstr>      RES beschrijft: </vt:lpstr>
      <vt:lpstr>     Opgave elektriciteit</vt:lpstr>
      <vt:lpstr>     Grootschalige opwekking            hernieuwbare elektriciteit op land</vt:lpstr>
      <vt:lpstr>     Opgave Gebouwde omgeving</vt:lpstr>
      <vt:lpstr>    Waarmee is RES Drenthe       nu bezig?</vt:lpstr>
      <vt:lpstr>     Inhoud Concept RES</vt:lpstr>
      <vt:lpstr>     Deadlines</vt:lpstr>
      <vt:lpstr>   Planning Concept RES Drenthe</vt:lpstr>
      <vt:lpstr>    Meer informatie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Winkel</dc:creator>
  <cp:lastModifiedBy>Miriam Winkel</cp:lastModifiedBy>
  <cp:revision>5</cp:revision>
  <dcterms:created xsi:type="dcterms:W3CDTF">2019-12-08T16:30:42Z</dcterms:created>
  <dcterms:modified xsi:type="dcterms:W3CDTF">2020-02-27T12:23:21Z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0x010100BE2502F643A27044BB1F5DC095A59F67</vt:lpwstr>
  </property>
</Properties>
</file>